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3" r:id="rId2"/>
    <p:sldId id="320" r:id="rId3"/>
    <p:sldId id="331" r:id="rId4"/>
    <p:sldId id="277" r:id="rId5"/>
    <p:sldId id="280" r:id="rId6"/>
    <p:sldId id="330" r:id="rId7"/>
    <p:sldId id="336" r:id="rId8"/>
    <p:sldId id="329" r:id="rId9"/>
    <p:sldId id="328" r:id="rId10"/>
    <p:sldId id="309" r:id="rId11"/>
    <p:sldId id="273" r:id="rId12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2" userDrawn="1">
          <p15:clr>
            <a:srgbClr val="A4A3A4"/>
          </p15:clr>
        </p15:guide>
        <p15:guide id="2" pos="2073" userDrawn="1">
          <p15:clr>
            <a:srgbClr val="A4A3A4"/>
          </p15:clr>
        </p15:guide>
        <p15:guide id="3" orient="horz" pos="3104" userDrawn="1">
          <p15:clr>
            <a:srgbClr val="A4A3A4"/>
          </p15:clr>
        </p15:guide>
        <p15:guide id="4" pos="2058" userDrawn="1">
          <p15:clr>
            <a:srgbClr val="A4A3A4"/>
          </p15:clr>
        </p15:guide>
        <p15:guide id="5" pos="2132" userDrawn="1">
          <p15:clr>
            <a:srgbClr val="A4A3A4"/>
          </p15:clr>
        </p15:guide>
        <p15:guide id="6" pos="211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LY Martina (RTD)" initials="MD" lastIdx="9" clrIdx="0"/>
  <p:cmAuthor id="1" name="KALFF-LENA Stefanie (RTD)" initials="KS(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EFF"/>
    <a:srgbClr val="0F5494"/>
    <a:srgbClr val="F8A907"/>
    <a:srgbClr val="FFD624"/>
    <a:srgbClr val="3166CF"/>
    <a:srgbClr val="2D5EC1"/>
    <a:srgbClr val="3E6FD2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95" autoAdjust="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436"/>
        <p:guide pos="38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740" y="-108"/>
      </p:cViewPr>
      <p:guideLst>
        <p:guide orient="horz" pos="3082"/>
        <p:guide pos="2073"/>
        <p:guide orient="horz" pos="3104"/>
        <p:guide pos="2058"/>
        <p:guide pos="2132"/>
        <p:guide pos="21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 smtClean="0"/>
              <a:t>100€ million </a:t>
            </a:r>
            <a:r>
              <a:rPr lang="en-US" sz="1200" b="1" i="0" u="none" strike="noStrike" baseline="0" dirty="0" smtClean="0">
                <a:effectLst/>
              </a:rPr>
              <a:t>€</a:t>
            </a:r>
            <a:r>
              <a:rPr lang="en-US" sz="1200" dirty="0" smtClean="0"/>
              <a:t> (in</a:t>
            </a:r>
            <a:r>
              <a:rPr lang="en-US" sz="1200" baseline="0" dirty="0" smtClean="0"/>
              <a:t> </a:t>
            </a:r>
            <a:r>
              <a:rPr lang="en-US" sz="1200" dirty="0" smtClean="0"/>
              <a:t>current prices)*</a:t>
            </a:r>
            <a:endParaRPr lang="en-US" sz="1200" dirty="0"/>
          </a:p>
        </c:rich>
      </c:tx>
      <c:layout>
        <c:manualLayout>
          <c:xMode val="edge"/>
          <c:yMode val="edge"/>
          <c:x val="3.9583182715163999E-2"/>
          <c:y val="0.92472684856320808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billion EURO (current prizes)</c:v>
                </c:pt>
              </c:strCache>
            </c:strRef>
          </c:tx>
          <c:explosion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25,8</a:t>
                    </a:r>
                    <a:endParaRPr lang="en-US" sz="2000" b="1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A20-4BD7-960D-066BC2C805F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dirty="0" smtClean="0"/>
                      <a:t>52</a:t>
                    </a:r>
                    <a:r>
                      <a:rPr lang="en-US" sz="2000" b="1" baseline="0" dirty="0" smtClean="0"/>
                      <a:t>,</a:t>
                    </a:r>
                    <a:r>
                      <a:rPr lang="en-US" sz="2000" b="1" dirty="0" smtClean="0"/>
                      <a:t>7</a:t>
                    </a:r>
                    <a:endParaRPr lang="en-US" sz="20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63-4065-897A-D1A122B754A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b="1" dirty="0" smtClean="0"/>
                      <a:t>13</a:t>
                    </a:r>
                    <a:r>
                      <a:rPr lang="en-US" sz="2000" b="1" baseline="0" dirty="0" smtClean="0"/>
                      <a:t>,</a:t>
                    </a:r>
                    <a:r>
                      <a:rPr lang="en-US" sz="2000" b="1" dirty="0" smtClean="0"/>
                      <a:t>5</a:t>
                    </a:r>
                    <a:endParaRPr lang="en-US" sz="20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63-4065-897A-D1A122B754A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bg1"/>
                        </a:solidFill>
                      </a:rPr>
                      <a:t>2,1</a:t>
                    </a:r>
                    <a:endParaRPr lang="en-US" sz="20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63-4065-897A-D1A122B754A7}"/>
                </c:ext>
              </c:extLst>
            </c:dLbl>
            <c:dLbl>
              <c:idx val="4"/>
              <c:layout>
                <c:manualLayout>
                  <c:x val="-1.540550939833116E-3"/>
                  <c:y val="-9.735331844500431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2</a:t>
                    </a:r>
                    <a:r>
                      <a:rPr lang="en-US" sz="2000" b="1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,</a:t>
                    </a:r>
                    <a:r>
                      <a:rPr lang="en-US" sz="2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4</a:t>
                    </a:r>
                    <a:endParaRPr lang="en-US" sz="2000" b="1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563-4065-897A-D1A122B754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Open Science</c:v>
                </c:pt>
                <c:pt idx="1">
                  <c:v>Global Challenges &amp;  Ind. Competitiveness</c:v>
                </c:pt>
                <c:pt idx="2">
                  <c:v>Open Innovation</c:v>
                </c:pt>
                <c:pt idx="3">
                  <c:v>Strengthening ERA</c:v>
                </c:pt>
                <c:pt idx="4">
                  <c:v>Euratom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25.8</c:v>
                </c:pt>
                <c:pt idx="1">
                  <c:v>52.7</c:v>
                </c:pt>
                <c:pt idx="2">
                  <c:v>13.5</c:v>
                </c:pt>
                <c:pt idx="3">
                  <c:v>2.1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20-4BD7-960D-066BC2C805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B91F2-1DF2-494D-B678-38E6B3BA82A4}" type="doc">
      <dgm:prSet loTypeId="urn:microsoft.com/office/officeart/2005/8/layout/radial5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0C244B-8B71-4CC2-B474-1249CC4DE000}">
      <dgm:prSet phldrT="[Text]"/>
      <dgm:spPr>
        <a:solidFill>
          <a:schemeClr val="accent6"/>
        </a:solidFill>
      </dgm:spPr>
      <dgm:t>
        <a:bodyPr/>
        <a:lstStyle/>
        <a:p>
          <a:r>
            <a:rPr lang="en-GB" b="1" noProof="0" dirty="0">
              <a:solidFill>
                <a:schemeClr val="bg1"/>
              </a:solidFill>
            </a:rPr>
            <a:t>Benefits for Europe</a:t>
          </a:r>
        </a:p>
      </dgm:t>
    </dgm:pt>
    <dgm:pt modelId="{DFEE1225-B77F-4FE5-8853-73389E77E53D}" type="parTrans" cxnId="{21DA697D-4225-4E52-8F05-416DFD4DBDA9}">
      <dgm:prSet/>
      <dgm:spPr/>
      <dgm:t>
        <a:bodyPr/>
        <a:lstStyle/>
        <a:p>
          <a:endParaRPr lang="en-GB"/>
        </a:p>
      </dgm:t>
    </dgm:pt>
    <dgm:pt modelId="{07152FC1-3508-4D45-8557-962C3706A691}" type="sibTrans" cxnId="{21DA697D-4225-4E52-8F05-416DFD4DBDA9}">
      <dgm:prSet/>
      <dgm:spPr/>
      <dgm:t>
        <a:bodyPr/>
        <a:lstStyle/>
        <a:p>
          <a:endParaRPr lang="en-GB"/>
        </a:p>
      </dgm:t>
    </dgm:pt>
    <dgm:pt modelId="{DFD3FCFF-759E-429F-ACE4-A252E730DCBA}">
      <dgm:prSet phldrT="[Text]" custT="1"/>
      <dgm:spPr>
        <a:solidFill>
          <a:schemeClr val="tx2"/>
        </a:solidFill>
        <a:ln>
          <a:noFill/>
        </a:ln>
        <a:effectLst>
          <a:outerShdw blurRad="190500" dist="228600" dir="2700000" sx="87000" sy="87000" algn="ctr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GB" sz="1200" b="1" noProof="0" dirty="0">
              <a:solidFill>
                <a:schemeClr val="bg1"/>
              </a:solidFill>
            </a:rPr>
            <a:t>Trans-national collaboration, exchange and networks</a:t>
          </a:r>
        </a:p>
      </dgm:t>
    </dgm:pt>
    <dgm:pt modelId="{ED592BCD-83E5-478B-A587-6990A662FD69}" type="parTrans" cxnId="{006A8385-E98F-478B-B4FE-39BF68CF4825}">
      <dgm:prSet/>
      <dgm:spPr>
        <a:solidFill>
          <a:schemeClr val="accent6"/>
        </a:solidFill>
      </dgm:spPr>
      <dgm:t>
        <a:bodyPr/>
        <a:lstStyle/>
        <a:p>
          <a:endParaRPr lang="en-GB" dirty="0"/>
        </a:p>
      </dgm:t>
    </dgm:pt>
    <dgm:pt modelId="{D2FAFDE0-8C0C-4DB8-9ED5-ED3583B57D04}" type="sibTrans" cxnId="{006A8385-E98F-478B-B4FE-39BF68CF4825}">
      <dgm:prSet/>
      <dgm:spPr/>
      <dgm:t>
        <a:bodyPr/>
        <a:lstStyle/>
        <a:p>
          <a:endParaRPr lang="en-GB"/>
        </a:p>
      </dgm:t>
    </dgm:pt>
    <dgm:pt modelId="{7F94600B-97A5-4F51-AFD0-7EC6379269F2}">
      <dgm:prSet phldrT="[Text]" custT="1"/>
      <dgm:spPr>
        <a:solidFill>
          <a:schemeClr val="tx2"/>
        </a:solidFill>
        <a:ln>
          <a:noFill/>
        </a:ln>
        <a:effectLst>
          <a:outerShdw blurRad="190500" dist="228600" dir="2700000" sx="87000" sy="87000" algn="ctr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GB" sz="1200" b="1" noProof="0" dirty="0">
              <a:solidFill>
                <a:schemeClr val="bg1"/>
              </a:solidFill>
            </a:rPr>
            <a:t>Critical mass to address global challenges</a:t>
          </a:r>
        </a:p>
      </dgm:t>
    </dgm:pt>
    <dgm:pt modelId="{45E06EEE-F094-4BC3-BE52-5F7F08DCBE8F}" type="parTrans" cxnId="{D63C4B99-9DE6-4B63-9927-09FCBDE8CA56}">
      <dgm:prSet/>
      <dgm:spPr>
        <a:solidFill>
          <a:schemeClr val="accent6"/>
        </a:solidFill>
      </dgm:spPr>
      <dgm:t>
        <a:bodyPr/>
        <a:lstStyle/>
        <a:p>
          <a:endParaRPr lang="en-GB" dirty="0"/>
        </a:p>
      </dgm:t>
    </dgm:pt>
    <dgm:pt modelId="{07903DBB-C287-48A7-8020-A96DDA89F645}" type="sibTrans" cxnId="{D63C4B99-9DE6-4B63-9927-09FCBDE8CA56}">
      <dgm:prSet/>
      <dgm:spPr/>
      <dgm:t>
        <a:bodyPr/>
        <a:lstStyle/>
        <a:p>
          <a:endParaRPr lang="en-GB"/>
        </a:p>
      </dgm:t>
    </dgm:pt>
    <dgm:pt modelId="{EBF33B88-5158-4495-9125-10978BA2AEAF}">
      <dgm:prSet phldrT="[Text]" custT="1"/>
      <dgm:spPr>
        <a:solidFill>
          <a:schemeClr val="tx2"/>
        </a:solidFill>
        <a:ln>
          <a:noFill/>
        </a:ln>
        <a:effectLst>
          <a:outerShdw blurRad="190500" dist="228600" dir="2700000" sx="87000" sy="87000" algn="ctr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GB" sz="1200" b="1" noProof="0" dirty="0">
              <a:solidFill>
                <a:schemeClr val="bg1"/>
              </a:solidFill>
            </a:rPr>
            <a:t>Competitive funding promoting excellence</a:t>
          </a:r>
        </a:p>
      </dgm:t>
    </dgm:pt>
    <dgm:pt modelId="{E897667C-2920-403B-B9A2-BA967266EB5D}" type="parTrans" cxnId="{03EB6D12-342F-47D7-A466-B91C6C6AB239}">
      <dgm:prSet/>
      <dgm:spPr>
        <a:solidFill>
          <a:schemeClr val="accent6"/>
        </a:solidFill>
      </dgm:spPr>
      <dgm:t>
        <a:bodyPr/>
        <a:lstStyle/>
        <a:p>
          <a:endParaRPr lang="en-GB" dirty="0"/>
        </a:p>
      </dgm:t>
    </dgm:pt>
    <dgm:pt modelId="{A265D3B4-B53F-40C0-8EBA-191679ABF52D}" type="sibTrans" cxnId="{03EB6D12-342F-47D7-A466-B91C6C6AB239}">
      <dgm:prSet/>
      <dgm:spPr/>
      <dgm:t>
        <a:bodyPr/>
        <a:lstStyle/>
        <a:p>
          <a:endParaRPr lang="en-GB"/>
        </a:p>
      </dgm:t>
    </dgm:pt>
    <dgm:pt modelId="{9954F23D-479C-4F8D-8373-37464E945577}">
      <dgm:prSet phldrT="[Text]" custT="1"/>
      <dgm:spPr>
        <a:solidFill>
          <a:schemeClr val="tx2"/>
        </a:solidFill>
        <a:ln>
          <a:noFill/>
        </a:ln>
        <a:effectLst>
          <a:outerShdw blurRad="190500" dist="228600" dir="2700000" sx="87000" sy="87000" algn="ctr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GB" sz="1200" b="1" noProof="0" dirty="0">
              <a:solidFill>
                <a:schemeClr val="bg1"/>
              </a:solidFill>
            </a:rPr>
            <a:t>Trans-national mobility </a:t>
          </a:r>
        </a:p>
      </dgm:t>
    </dgm:pt>
    <dgm:pt modelId="{EED7E65B-F604-4853-ACF9-5A49BE8CD732}" type="parTrans" cxnId="{493C9B3F-51B9-4117-8994-C3846D5C309C}">
      <dgm:prSet/>
      <dgm:spPr>
        <a:solidFill>
          <a:schemeClr val="accent6"/>
        </a:solidFill>
      </dgm:spPr>
      <dgm:t>
        <a:bodyPr/>
        <a:lstStyle/>
        <a:p>
          <a:endParaRPr lang="en-GB" dirty="0"/>
        </a:p>
      </dgm:t>
    </dgm:pt>
    <dgm:pt modelId="{95173AF8-7A69-41A1-AFB6-EA3D7DBC8797}" type="sibTrans" cxnId="{493C9B3F-51B9-4117-8994-C3846D5C309C}">
      <dgm:prSet/>
      <dgm:spPr/>
      <dgm:t>
        <a:bodyPr/>
        <a:lstStyle/>
        <a:p>
          <a:endParaRPr lang="en-GB"/>
        </a:p>
      </dgm:t>
    </dgm:pt>
    <dgm:pt modelId="{33781373-8F35-415E-BBB8-675ED87DDA5D}">
      <dgm:prSet phldrT="[Text]" custT="1"/>
      <dgm:spPr>
        <a:solidFill>
          <a:schemeClr val="tx2"/>
        </a:solidFill>
        <a:ln>
          <a:noFill/>
        </a:ln>
        <a:effectLst>
          <a:outerShdw blurRad="190500" dist="228600" dir="2700000" sx="87000" sy="87000" algn="ctr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GB" sz="1200" b="1" noProof="0" dirty="0">
              <a:solidFill>
                <a:schemeClr val="bg1"/>
              </a:solidFill>
            </a:rPr>
            <a:t>Creating new market opportunities</a:t>
          </a:r>
        </a:p>
      </dgm:t>
    </dgm:pt>
    <dgm:pt modelId="{1F4ACA96-BC92-4023-A3E8-D7BEC4C61993}" type="parTrans" cxnId="{3688132A-DCC0-4FE3-A098-25F8C4F9EE6C}">
      <dgm:prSet/>
      <dgm:spPr>
        <a:solidFill>
          <a:schemeClr val="accent6"/>
        </a:solidFill>
      </dgm:spPr>
      <dgm:t>
        <a:bodyPr/>
        <a:lstStyle/>
        <a:p>
          <a:endParaRPr lang="en-GB" dirty="0"/>
        </a:p>
      </dgm:t>
    </dgm:pt>
    <dgm:pt modelId="{5108247A-C41B-4EF3-920C-FE6847AEC3DE}" type="sibTrans" cxnId="{3688132A-DCC0-4FE3-A098-25F8C4F9EE6C}">
      <dgm:prSet/>
      <dgm:spPr/>
      <dgm:t>
        <a:bodyPr/>
        <a:lstStyle/>
        <a:p>
          <a:endParaRPr lang="en-GB"/>
        </a:p>
      </dgm:t>
    </dgm:pt>
    <dgm:pt modelId="{762045D4-E4BF-4C20-B6A4-14B47FDA5820}">
      <dgm:prSet phldrT="[Text]" custT="1"/>
      <dgm:spPr>
        <a:solidFill>
          <a:schemeClr val="tx2"/>
        </a:solidFill>
        <a:ln>
          <a:noFill/>
        </a:ln>
        <a:effectLst>
          <a:outerShdw blurRad="190500" dist="228600" dir="2700000" sx="87000" sy="87000" algn="ctr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GB" sz="1200" b="1" noProof="0" dirty="0">
              <a:solidFill>
                <a:schemeClr val="bg1"/>
              </a:solidFill>
            </a:rPr>
            <a:t>Visibility for leading research and innovation</a:t>
          </a:r>
        </a:p>
      </dgm:t>
    </dgm:pt>
    <dgm:pt modelId="{1C8CF171-3E06-47ED-96E8-884316B8C8EB}" type="parTrans" cxnId="{E1DEB714-46E9-4A54-8CDD-E63C43915CC7}">
      <dgm:prSet/>
      <dgm:spPr>
        <a:solidFill>
          <a:schemeClr val="accent6"/>
        </a:solidFill>
      </dgm:spPr>
      <dgm:t>
        <a:bodyPr/>
        <a:lstStyle/>
        <a:p>
          <a:endParaRPr lang="en-GB" dirty="0"/>
        </a:p>
      </dgm:t>
    </dgm:pt>
    <dgm:pt modelId="{A0E70845-D04F-4BD0-AC88-76ABF252DD64}" type="sibTrans" cxnId="{E1DEB714-46E9-4A54-8CDD-E63C43915CC7}">
      <dgm:prSet/>
      <dgm:spPr/>
      <dgm:t>
        <a:bodyPr/>
        <a:lstStyle/>
        <a:p>
          <a:endParaRPr lang="en-GB"/>
        </a:p>
      </dgm:t>
    </dgm:pt>
    <dgm:pt modelId="{A8DE279D-4488-4345-9952-ED3C19822275}">
      <dgm:prSet phldrT="[Text]" custT="1"/>
      <dgm:spPr>
        <a:solidFill>
          <a:schemeClr val="tx2"/>
        </a:solidFill>
        <a:ln>
          <a:noFill/>
        </a:ln>
        <a:effectLst>
          <a:outerShdw blurRad="190500" dist="228600" dir="2700000" sx="87000" sy="87000" algn="ctr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GB" sz="1200" b="1" noProof="0" dirty="0">
              <a:solidFill>
                <a:schemeClr val="bg1"/>
              </a:solidFill>
            </a:rPr>
            <a:t>Attracting the best </a:t>
          </a:r>
          <a:r>
            <a:rPr lang="de-DE" sz="1200" b="1" dirty="0">
              <a:solidFill>
                <a:schemeClr val="bg1"/>
              </a:solidFill>
            </a:rPr>
            <a:t>talents</a:t>
          </a:r>
          <a:endParaRPr lang="en-GB" sz="1200" b="1" dirty="0">
            <a:solidFill>
              <a:schemeClr val="bg1"/>
            </a:solidFill>
          </a:endParaRPr>
        </a:p>
      </dgm:t>
    </dgm:pt>
    <dgm:pt modelId="{AA412D52-4ACC-4F22-AF79-04BB865262B9}" type="parTrans" cxnId="{3D8FCF60-9DFC-4E9C-9235-3F49383AF5F3}">
      <dgm:prSet/>
      <dgm:spPr>
        <a:solidFill>
          <a:schemeClr val="accent6"/>
        </a:solidFill>
      </dgm:spPr>
      <dgm:t>
        <a:bodyPr/>
        <a:lstStyle/>
        <a:p>
          <a:endParaRPr lang="en-GB" dirty="0"/>
        </a:p>
      </dgm:t>
    </dgm:pt>
    <dgm:pt modelId="{199A4F78-6E15-4E14-A018-5023263BE538}" type="sibTrans" cxnId="{3D8FCF60-9DFC-4E9C-9235-3F49383AF5F3}">
      <dgm:prSet/>
      <dgm:spPr/>
      <dgm:t>
        <a:bodyPr/>
        <a:lstStyle/>
        <a:p>
          <a:endParaRPr lang="en-GB"/>
        </a:p>
      </dgm:t>
    </dgm:pt>
    <dgm:pt modelId="{B13AECB0-AAA5-46B6-AC53-65D2EA9A8385}">
      <dgm:prSet phldrT="[Text]" custT="1"/>
      <dgm:spPr>
        <a:solidFill>
          <a:schemeClr val="tx2"/>
        </a:solidFill>
        <a:ln>
          <a:noFill/>
        </a:ln>
        <a:effectLst>
          <a:outerShdw blurRad="190500" dist="228600" dir="2700000" sx="87000" sy="87000" algn="ctr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GB" sz="1200" b="1" noProof="0" dirty="0">
              <a:solidFill>
                <a:schemeClr val="bg1"/>
              </a:solidFill>
            </a:rPr>
            <a:t>Strengthened European R&amp;I landscape</a:t>
          </a:r>
        </a:p>
      </dgm:t>
    </dgm:pt>
    <dgm:pt modelId="{0AE096B2-332E-48B0-9495-AB53DF5023F1}" type="parTrans" cxnId="{48610ACD-BF59-4978-879D-549FAACA9D5F}">
      <dgm:prSet/>
      <dgm:spPr>
        <a:solidFill>
          <a:schemeClr val="accent6"/>
        </a:solidFill>
      </dgm:spPr>
      <dgm:t>
        <a:bodyPr/>
        <a:lstStyle/>
        <a:p>
          <a:endParaRPr lang="en-GB" dirty="0"/>
        </a:p>
      </dgm:t>
    </dgm:pt>
    <dgm:pt modelId="{86644A6F-A375-4FA2-9B7F-D7EA0356ED42}" type="sibTrans" cxnId="{48610ACD-BF59-4978-879D-549FAACA9D5F}">
      <dgm:prSet/>
      <dgm:spPr/>
      <dgm:t>
        <a:bodyPr/>
        <a:lstStyle/>
        <a:p>
          <a:endParaRPr lang="en-GB"/>
        </a:p>
      </dgm:t>
    </dgm:pt>
    <dgm:pt modelId="{979511DE-8567-4F2A-94F5-A43B96781BC8}" type="pres">
      <dgm:prSet presAssocID="{BC2B91F2-1DF2-494D-B678-38E6B3BA82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752997D-919E-4AA2-9EF9-717701984BBA}" type="pres">
      <dgm:prSet presAssocID="{2D0C244B-8B71-4CC2-B474-1249CC4DE000}" presName="centerShape" presStyleLbl="node0" presStyleIdx="0" presStyleCnt="1" custLinFactNeighborX="1011" custLinFactNeighborY="1011"/>
      <dgm:spPr/>
      <dgm:t>
        <a:bodyPr/>
        <a:lstStyle/>
        <a:p>
          <a:endParaRPr lang="en-GB"/>
        </a:p>
      </dgm:t>
    </dgm:pt>
    <dgm:pt modelId="{2162084C-D38C-4C33-BD10-DD6F52F4C8A1}" type="pres">
      <dgm:prSet presAssocID="{ED592BCD-83E5-478B-A587-6990A662FD69}" presName="parTrans" presStyleLbl="sibTrans2D1" presStyleIdx="0" presStyleCnt="8" custAng="10868125"/>
      <dgm:spPr/>
      <dgm:t>
        <a:bodyPr/>
        <a:lstStyle/>
        <a:p>
          <a:endParaRPr lang="en-GB"/>
        </a:p>
      </dgm:t>
    </dgm:pt>
    <dgm:pt modelId="{4329603B-B9CE-4519-9360-867F74F6629D}" type="pres">
      <dgm:prSet presAssocID="{ED592BCD-83E5-478B-A587-6990A662FD69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503CB754-CFD3-4CE6-A4AF-8990B64BE2C9}" type="pres">
      <dgm:prSet presAssocID="{DFD3FCFF-759E-429F-ACE4-A252E730DCBA}" presName="node" presStyleLbl="node1" presStyleIdx="0" presStyleCnt="8" custScaleX="132840" custScaleY="1168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CC19B7-8261-4BA2-82CB-1224E03F779D}" type="pres">
      <dgm:prSet presAssocID="{45E06EEE-F094-4BC3-BE52-5F7F08DCBE8F}" presName="parTrans" presStyleLbl="sibTrans2D1" presStyleIdx="1" presStyleCnt="8" custAng="10910519"/>
      <dgm:spPr/>
      <dgm:t>
        <a:bodyPr/>
        <a:lstStyle/>
        <a:p>
          <a:endParaRPr lang="en-GB"/>
        </a:p>
      </dgm:t>
    </dgm:pt>
    <dgm:pt modelId="{EAC4C88C-D3DA-46D6-9C38-D1F83734848E}" type="pres">
      <dgm:prSet presAssocID="{45E06EEE-F094-4BC3-BE52-5F7F08DCBE8F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A4268F2F-BE2A-4A70-8530-4D313A97B851}" type="pres">
      <dgm:prSet presAssocID="{7F94600B-97A5-4F51-AFD0-7EC6379269F2}" presName="node" presStyleLbl="node1" presStyleIdx="1" presStyleCnt="8" custScaleX="132840" custScaleY="1168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5338AD-A43F-4B07-A523-54218D2C8D3D}" type="pres">
      <dgm:prSet presAssocID="{E897667C-2920-403B-B9A2-BA967266EB5D}" presName="parTrans" presStyleLbl="sibTrans2D1" presStyleIdx="2" presStyleCnt="8" custAng="10870936"/>
      <dgm:spPr/>
      <dgm:t>
        <a:bodyPr/>
        <a:lstStyle/>
        <a:p>
          <a:endParaRPr lang="en-GB"/>
        </a:p>
      </dgm:t>
    </dgm:pt>
    <dgm:pt modelId="{DA2618C0-DB48-4EEF-A940-C7147D3FE16E}" type="pres">
      <dgm:prSet presAssocID="{E897667C-2920-403B-B9A2-BA967266EB5D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192898C8-8152-4E7E-80DD-C180C7DE21C5}" type="pres">
      <dgm:prSet presAssocID="{EBF33B88-5158-4495-9125-10978BA2AEAF}" presName="node" presStyleLbl="node1" presStyleIdx="2" presStyleCnt="8" custScaleX="132840" custScaleY="116810" custRadScaleRad="98843" custRadScaleInc="9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239260-996D-4019-9516-B471B5075278}" type="pres">
      <dgm:prSet presAssocID="{1C8CF171-3E06-47ED-96E8-884316B8C8EB}" presName="parTrans" presStyleLbl="sibTrans2D1" presStyleIdx="3" presStyleCnt="8" custAng="10757971"/>
      <dgm:spPr/>
      <dgm:t>
        <a:bodyPr/>
        <a:lstStyle/>
        <a:p>
          <a:endParaRPr lang="en-GB"/>
        </a:p>
      </dgm:t>
    </dgm:pt>
    <dgm:pt modelId="{3585785C-8631-47D4-B64A-2735DEE1C851}" type="pres">
      <dgm:prSet presAssocID="{1C8CF171-3E06-47ED-96E8-884316B8C8EB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018180A3-1FFA-4ACF-B4C8-8E30571860C3}" type="pres">
      <dgm:prSet presAssocID="{762045D4-E4BF-4C20-B6A4-14B47FDA5820}" presName="node" presStyleLbl="node1" presStyleIdx="3" presStyleCnt="8" custScaleX="132840" custScaleY="116810" custRadScaleRad="99457" custRadScaleInc="27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BB26C0-DF21-47A7-8030-31E8BF1F1A58}" type="pres">
      <dgm:prSet presAssocID="{EED7E65B-F604-4853-ACF9-5A49BE8CD732}" presName="parTrans" presStyleLbl="sibTrans2D1" presStyleIdx="4" presStyleCnt="8" custAng="10729064"/>
      <dgm:spPr/>
      <dgm:t>
        <a:bodyPr/>
        <a:lstStyle/>
        <a:p>
          <a:endParaRPr lang="en-GB"/>
        </a:p>
      </dgm:t>
    </dgm:pt>
    <dgm:pt modelId="{88D1284A-5E7A-4912-AC1F-5B6E948F1A81}" type="pres">
      <dgm:prSet presAssocID="{EED7E65B-F604-4853-ACF9-5A49BE8CD732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A551FB6E-EF62-45C1-ABA2-D97BF3232FC0}" type="pres">
      <dgm:prSet presAssocID="{9954F23D-479C-4F8D-8373-37464E945577}" presName="node" presStyleLbl="node1" presStyleIdx="4" presStyleCnt="8" custScaleX="132840" custScaleY="116810" custRadScaleRad="100389" custRadScaleInc="29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7450B4-62FE-4BD3-A82A-51166AD0C34E}" type="pres">
      <dgm:prSet presAssocID="{1F4ACA96-BC92-4023-A3E8-D7BEC4C61993}" presName="parTrans" presStyleLbl="sibTrans2D1" presStyleIdx="5" presStyleCnt="8" custAng="10667241"/>
      <dgm:spPr/>
      <dgm:t>
        <a:bodyPr/>
        <a:lstStyle/>
        <a:p>
          <a:endParaRPr lang="en-GB"/>
        </a:p>
      </dgm:t>
    </dgm:pt>
    <dgm:pt modelId="{22D434DD-2EB2-4AD6-938A-43904A2A2F5A}" type="pres">
      <dgm:prSet presAssocID="{1F4ACA96-BC92-4023-A3E8-D7BEC4C61993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7370D335-0279-40D8-A0A0-CE33A0436C80}" type="pres">
      <dgm:prSet presAssocID="{33781373-8F35-415E-BBB8-675ED87DDA5D}" presName="node" presStyleLbl="node1" presStyleIdx="5" presStyleCnt="8" custScaleX="132840" custScaleY="116810" custRadScaleRad="101090" custRadScaleInc="13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668766-14EE-461C-BCE8-304AC6B27EF1}" type="pres">
      <dgm:prSet presAssocID="{0AE096B2-332E-48B0-9495-AB53DF5023F1}" presName="parTrans" presStyleLbl="sibTrans2D1" presStyleIdx="6" presStyleCnt="8" custAng="10731875"/>
      <dgm:spPr/>
      <dgm:t>
        <a:bodyPr/>
        <a:lstStyle/>
        <a:p>
          <a:endParaRPr lang="en-GB"/>
        </a:p>
      </dgm:t>
    </dgm:pt>
    <dgm:pt modelId="{75889DA1-34BE-45F4-9946-F0AF4F339FB3}" type="pres">
      <dgm:prSet presAssocID="{0AE096B2-332E-48B0-9495-AB53DF5023F1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03A7AEA6-00A1-49B7-8848-45109DE77D3C}" type="pres">
      <dgm:prSet presAssocID="{B13AECB0-AAA5-46B6-AC53-65D2EA9A8385}" presName="node" presStyleLbl="node1" presStyleIdx="6" presStyleCnt="8" custScaleX="132840" custScaleY="116810" custRadScaleRad="101159" custRadScaleInc="-9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C2B877-2F86-490C-A335-53B70C2249C6}" type="pres">
      <dgm:prSet presAssocID="{AA412D52-4ACC-4F22-AF79-04BB865262B9}" presName="parTrans" presStyleLbl="sibTrans2D1" presStyleIdx="7" presStyleCnt="8" custAng="10834181"/>
      <dgm:spPr/>
      <dgm:t>
        <a:bodyPr/>
        <a:lstStyle/>
        <a:p>
          <a:endParaRPr lang="en-GB"/>
        </a:p>
      </dgm:t>
    </dgm:pt>
    <dgm:pt modelId="{376FA2FF-CDB7-443D-BDB9-68771320CDC1}" type="pres">
      <dgm:prSet presAssocID="{AA412D52-4ACC-4F22-AF79-04BB865262B9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7E856122-8D91-4696-99F7-1BAA075BAF89}" type="pres">
      <dgm:prSet presAssocID="{A8DE279D-4488-4345-9952-ED3C19822275}" presName="node" presStyleLbl="node1" presStyleIdx="7" presStyleCnt="8" custScaleX="132840" custScaleY="116810" custRadScaleRad="100555" custRadScaleInc="-27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3AD212F-607A-4F55-B375-C11276813B3B}" type="presOf" srcId="{ED592BCD-83E5-478B-A587-6990A662FD69}" destId="{2162084C-D38C-4C33-BD10-DD6F52F4C8A1}" srcOrd="0" destOrd="0" presId="urn:microsoft.com/office/officeart/2005/8/layout/radial5"/>
    <dgm:cxn modelId="{7DC7D75F-4118-4BC1-862F-6AA14E2A7244}" type="presOf" srcId="{AA412D52-4ACC-4F22-AF79-04BB865262B9}" destId="{B9C2B877-2F86-490C-A335-53B70C2249C6}" srcOrd="0" destOrd="0" presId="urn:microsoft.com/office/officeart/2005/8/layout/radial5"/>
    <dgm:cxn modelId="{7B2BAB9E-A1F5-4CDD-88E3-7B5AFDD34F2A}" type="presOf" srcId="{DFD3FCFF-759E-429F-ACE4-A252E730DCBA}" destId="{503CB754-CFD3-4CE6-A4AF-8990B64BE2C9}" srcOrd="0" destOrd="0" presId="urn:microsoft.com/office/officeart/2005/8/layout/radial5"/>
    <dgm:cxn modelId="{79F964E8-58DB-47C1-A397-659437DBF981}" type="presOf" srcId="{AA412D52-4ACC-4F22-AF79-04BB865262B9}" destId="{376FA2FF-CDB7-443D-BDB9-68771320CDC1}" srcOrd="1" destOrd="0" presId="urn:microsoft.com/office/officeart/2005/8/layout/radial5"/>
    <dgm:cxn modelId="{4A8342A2-A3F0-40DF-B418-4DB42DC4604F}" type="presOf" srcId="{E897667C-2920-403B-B9A2-BA967266EB5D}" destId="{565338AD-A43F-4B07-A523-54218D2C8D3D}" srcOrd="0" destOrd="0" presId="urn:microsoft.com/office/officeart/2005/8/layout/radial5"/>
    <dgm:cxn modelId="{F532237F-5A1A-4A6D-8263-8AB54EF0DDC7}" type="presOf" srcId="{EBF33B88-5158-4495-9125-10978BA2AEAF}" destId="{192898C8-8152-4E7E-80DD-C180C7DE21C5}" srcOrd="0" destOrd="0" presId="urn:microsoft.com/office/officeart/2005/8/layout/radial5"/>
    <dgm:cxn modelId="{2B88D70F-46D4-4160-98B4-AC6760C375A9}" type="presOf" srcId="{A8DE279D-4488-4345-9952-ED3C19822275}" destId="{7E856122-8D91-4696-99F7-1BAA075BAF89}" srcOrd="0" destOrd="0" presId="urn:microsoft.com/office/officeart/2005/8/layout/radial5"/>
    <dgm:cxn modelId="{E1DEB714-46E9-4A54-8CDD-E63C43915CC7}" srcId="{2D0C244B-8B71-4CC2-B474-1249CC4DE000}" destId="{762045D4-E4BF-4C20-B6A4-14B47FDA5820}" srcOrd="3" destOrd="0" parTransId="{1C8CF171-3E06-47ED-96E8-884316B8C8EB}" sibTransId="{A0E70845-D04F-4BD0-AC88-76ABF252DD64}"/>
    <dgm:cxn modelId="{9423867D-8AC3-4373-829C-8926DDBBFAA1}" type="presOf" srcId="{1C8CF171-3E06-47ED-96E8-884316B8C8EB}" destId="{3585785C-8631-47D4-B64A-2735DEE1C851}" srcOrd="1" destOrd="0" presId="urn:microsoft.com/office/officeart/2005/8/layout/radial5"/>
    <dgm:cxn modelId="{2CA3B46B-0326-4B1E-B429-95290883A5B1}" type="presOf" srcId="{0AE096B2-332E-48B0-9495-AB53DF5023F1}" destId="{EB668766-14EE-461C-BCE8-304AC6B27EF1}" srcOrd="0" destOrd="0" presId="urn:microsoft.com/office/officeart/2005/8/layout/radial5"/>
    <dgm:cxn modelId="{EFBCAD1E-CCA0-47D8-83FC-AC58921A393B}" type="presOf" srcId="{BC2B91F2-1DF2-494D-B678-38E6B3BA82A4}" destId="{979511DE-8567-4F2A-94F5-A43B96781BC8}" srcOrd="0" destOrd="0" presId="urn:microsoft.com/office/officeart/2005/8/layout/radial5"/>
    <dgm:cxn modelId="{3A2EDFD9-3AA4-404D-996D-98A1612C6D55}" type="presOf" srcId="{EED7E65B-F604-4853-ACF9-5A49BE8CD732}" destId="{EFBB26C0-DF21-47A7-8030-31E8BF1F1A58}" srcOrd="0" destOrd="0" presId="urn:microsoft.com/office/officeart/2005/8/layout/radial5"/>
    <dgm:cxn modelId="{C89AA576-481C-47DE-A9F1-67C672C60758}" type="presOf" srcId="{9954F23D-479C-4F8D-8373-37464E945577}" destId="{A551FB6E-EF62-45C1-ABA2-D97BF3232FC0}" srcOrd="0" destOrd="0" presId="urn:microsoft.com/office/officeart/2005/8/layout/radial5"/>
    <dgm:cxn modelId="{BEA5EDC4-3193-421D-9979-9F3547F7B51A}" type="presOf" srcId="{1F4ACA96-BC92-4023-A3E8-D7BEC4C61993}" destId="{8F7450B4-62FE-4BD3-A82A-51166AD0C34E}" srcOrd="0" destOrd="0" presId="urn:microsoft.com/office/officeart/2005/8/layout/radial5"/>
    <dgm:cxn modelId="{21DA697D-4225-4E52-8F05-416DFD4DBDA9}" srcId="{BC2B91F2-1DF2-494D-B678-38E6B3BA82A4}" destId="{2D0C244B-8B71-4CC2-B474-1249CC4DE000}" srcOrd="0" destOrd="0" parTransId="{DFEE1225-B77F-4FE5-8853-73389E77E53D}" sibTransId="{07152FC1-3508-4D45-8557-962C3706A691}"/>
    <dgm:cxn modelId="{B843E344-684F-49F9-BAD5-2132380E63B8}" type="presOf" srcId="{1C8CF171-3E06-47ED-96E8-884316B8C8EB}" destId="{C4239260-996D-4019-9516-B471B5075278}" srcOrd="0" destOrd="0" presId="urn:microsoft.com/office/officeart/2005/8/layout/radial5"/>
    <dgm:cxn modelId="{315CD194-9A87-4692-8826-C36E9AF23E06}" type="presOf" srcId="{ED592BCD-83E5-478B-A587-6990A662FD69}" destId="{4329603B-B9CE-4519-9360-867F74F6629D}" srcOrd="1" destOrd="0" presId="urn:microsoft.com/office/officeart/2005/8/layout/radial5"/>
    <dgm:cxn modelId="{3D8FCF60-9DFC-4E9C-9235-3F49383AF5F3}" srcId="{2D0C244B-8B71-4CC2-B474-1249CC4DE000}" destId="{A8DE279D-4488-4345-9952-ED3C19822275}" srcOrd="7" destOrd="0" parTransId="{AA412D52-4ACC-4F22-AF79-04BB865262B9}" sibTransId="{199A4F78-6E15-4E14-A018-5023263BE538}"/>
    <dgm:cxn modelId="{03EB6D12-342F-47D7-A466-B91C6C6AB239}" srcId="{2D0C244B-8B71-4CC2-B474-1249CC4DE000}" destId="{EBF33B88-5158-4495-9125-10978BA2AEAF}" srcOrd="2" destOrd="0" parTransId="{E897667C-2920-403B-B9A2-BA967266EB5D}" sibTransId="{A265D3B4-B53F-40C0-8EBA-191679ABF52D}"/>
    <dgm:cxn modelId="{006A8385-E98F-478B-B4FE-39BF68CF4825}" srcId="{2D0C244B-8B71-4CC2-B474-1249CC4DE000}" destId="{DFD3FCFF-759E-429F-ACE4-A252E730DCBA}" srcOrd="0" destOrd="0" parTransId="{ED592BCD-83E5-478B-A587-6990A662FD69}" sibTransId="{D2FAFDE0-8C0C-4DB8-9ED5-ED3583B57D04}"/>
    <dgm:cxn modelId="{5883140C-3942-4C25-9675-BB05D98CBA20}" type="presOf" srcId="{2D0C244B-8B71-4CC2-B474-1249CC4DE000}" destId="{0752997D-919E-4AA2-9EF9-717701984BBA}" srcOrd="0" destOrd="0" presId="urn:microsoft.com/office/officeart/2005/8/layout/radial5"/>
    <dgm:cxn modelId="{8C356A41-7211-47CD-B753-287641190673}" type="presOf" srcId="{B13AECB0-AAA5-46B6-AC53-65D2EA9A8385}" destId="{03A7AEA6-00A1-49B7-8848-45109DE77D3C}" srcOrd="0" destOrd="0" presId="urn:microsoft.com/office/officeart/2005/8/layout/radial5"/>
    <dgm:cxn modelId="{BA0DE0B8-2E87-485A-8DA6-D6895A5FCC3A}" type="presOf" srcId="{45E06EEE-F094-4BC3-BE52-5F7F08DCBE8F}" destId="{9DCC19B7-8261-4BA2-82CB-1224E03F779D}" srcOrd="0" destOrd="0" presId="urn:microsoft.com/office/officeart/2005/8/layout/radial5"/>
    <dgm:cxn modelId="{70D0F125-E479-4F03-9FE3-A4D638DFAE45}" type="presOf" srcId="{45E06EEE-F094-4BC3-BE52-5F7F08DCBE8F}" destId="{EAC4C88C-D3DA-46D6-9C38-D1F83734848E}" srcOrd="1" destOrd="0" presId="urn:microsoft.com/office/officeart/2005/8/layout/radial5"/>
    <dgm:cxn modelId="{135F38A6-73F3-4402-A5F4-66B8AFDCB65A}" type="presOf" srcId="{762045D4-E4BF-4C20-B6A4-14B47FDA5820}" destId="{018180A3-1FFA-4ACF-B4C8-8E30571860C3}" srcOrd="0" destOrd="0" presId="urn:microsoft.com/office/officeart/2005/8/layout/radial5"/>
    <dgm:cxn modelId="{C402A386-64C1-4B63-BBA2-7D337DB643B0}" type="presOf" srcId="{33781373-8F35-415E-BBB8-675ED87DDA5D}" destId="{7370D335-0279-40D8-A0A0-CE33A0436C80}" srcOrd="0" destOrd="0" presId="urn:microsoft.com/office/officeart/2005/8/layout/radial5"/>
    <dgm:cxn modelId="{6532BCA8-7330-41F0-9F56-EEA7512C6DA9}" type="presOf" srcId="{EED7E65B-F604-4853-ACF9-5A49BE8CD732}" destId="{88D1284A-5E7A-4912-AC1F-5B6E948F1A81}" srcOrd="1" destOrd="0" presId="urn:microsoft.com/office/officeart/2005/8/layout/radial5"/>
    <dgm:cxn modelId="{48610ACD-BF59-4978-879D-549FAACA9D5F}" srcId="{2D0C244B-8B71-4CC2-B474-1249CC4DE000}" destId="{B13AECB0-AAA5-46B6-AC53-65D2EA9A8385}" srcOrd="6" destOrd="0" parTransId="{0AE096B2-332E-48B0-9495-AB53DF5023F1}" sibTransId="{86644A6F-A375-4FA2-9B7F-D7EA0356ED42}"/>
    <dgm:cxn modelId="{126A0E9F-9EF7-4136-87EB-51EDB741D5E4}" type="presOf" srcId="{7F94600B-97A5-4F51-AFD0-7EC6379269F2}" destId="{A4268F2F-BE2A-4A70-8530-4D313A97B851}" srcOrd="0" destOrd="0" presId="urn:microsoft.com/office/officeart/2005/8/layout/radial5"/>
    <dgm:cxn modelId="{493C9B3F-51B9-4117-8994-C3846D5C309C}" srcId="{2D0C244B-8B71-4CC2-B474-1249CC4DE000}" destId="{9954F23D-479C-4F8D-8373-37464E945577}" srcOrd="4" destOrd="0" parTransId="{EED7E65B-F604-4853-ACF9-5A49BE8CD732}" sibTransId="{95173AF8-7A69-41A1-AFB6-EA3D7DBC8797}"/>
    <dgm:cxn modelId="{D63C4B99-9DE6-4B63-9927-09FCBDE8CA56}" srcId="{2D0C244B-8B71-4CC2-B474-1249CC4DE000}" destId="{7F94600B-97A5-4F51-AFD0-7EC6379269F2}" srcOrd="1" destOrd="0" parTransId="{45E06EEE-F094-4BC3-BE52-5F7F08DCBE8F}" sibTransId="{07903DBB-C287-48A7-8020-A96DDA89F645}"/>
    <dgm:cxn modelId="{D15820DD-9A6A-48E0-97E0-0F53E4F32674}" type="presOf" srcId="{1F4ACA96-BC92-4023-A3E8-D7BEC4C61993}" destId="{22D434DD-2EB2-4AD6-938A-43904A2A2F5A}" srcOrd="1" destOrd="0" presId="urn:microsoft.com/office/officeart/2005/8/layout/radial5"/>
    <dgm:cxn modelId="{9680ECDB-6E11-49AF-BCD5-5F624747813D}" type="presOf" srcId="{E897667C-2920-403B-B9A2-BA967266EB5D}" destId="{DA2618C0-DB48-4EEF-A940-C7147D3FE16E}" srcOrd="1" destOrd="0" presId="urn:microsoft.com/office/officeart/2005/8/layout/radial5"/>
    <dgm:cxn modelId="{3688132A-DCC0-4FE3-A098-25F8C4F9EE6C}" srcId="{2D0C244B-8B71-4CC2-B474-1249CC4DE000}" destId="{33781373-8F35-415E-BBB8-675ED87DDA5D}" srcOrd="5" destOrd="0" parTransId="{1F4ACA96-BC92-4023-A3E8-D7BEC4C61993}" sibTransId="{5108247A-C41B-4EF3-920C-FE6847AEC3DE}"/>
    <dgm:cxn modelId="{8F5A35A1-5A4B-4AAD-9039-D6B6715B1CE3}" type="presOf" srcId="{0AE096B2-332E-48B0-9495-AB53DF5023F1}" destId="{75889DA1-34BE-45F4-9946-F0AF4F339FB3}" srcOrd="1" destOrd="0" presId="urn:microsoft.com/office/officeart/2005/8/layout/radial5"/>
    <dgm:cxn modelId="{5FD10FF9-46AD-4C67-AE3F-7A2D4100C50B}" type="presParOf" srcId="{979511DE-8567-4F2A-94F5-A43B96781BC8}" destId="{0752997D-919E-4AA2-9EF9-717701984BBA}" srcOrd="0" destOrd="0" presId="urn:microsoft.com/office/officeart/2005/8/layout/radial5"/>
    <dgm:cxn modelId="{C83FB0BC-68A4-4CFA-8935-C8B82B6EA3BA}" type="presParOf" srcId="{979511DE-8567-4F2A-94F5-A43B96781BC8}" destId="{2162084C-D38C-4C33-BD10-DD6F52F4C8A1}" srcOrd="1" destOrd="0" presId="urn:microsoft.com/office/officeart/2005/8/layout/radial5"/>
    <dgm:cxn modelId="{EC8A8315-83D8-46CE-B294-BF5D62C77C41}" type="presParOf" srcId="{2162084C-D38C-4C33-BD10-DD6F52F4C8A1}" destId="{4329603B-B9CE-4519-9360-867F74F6629D}" srcOrd="0" destOrd="0" presId="urn:microsoft.com/office/officeart/2005/8/layout/radial5"/>
    <dgm:cxn modelId="{CBB4ABD0-9511-443F-95FB-4D118F548837}" type="presParOf" srcId="{979511DE-8567-4F2A-94F5-A43B96781BC8}" destId="{503CB754-CFD3-4CE6-A4AF-8990B64BE2C9}" srcOrd="2" destOrd="0" presId="urn:microsoft.com/office/officeart/2005/8/layout/radial5"/>
    <dgm:cxn modelId="{B74194C1-A324-4E2B-B4FA-AB569C73BAD7}" type="presParOf" srcId="{979511DE-8567-4F2A-94F5-A43B96781BC8}" destId="{9DCC19B7-8261-4BA2-82CB-1224E03F779D}" srcOrd="3" destOrd="0" presId="urn:microsoft.com/office/officeart/2005/8/layout/radial5"/>
    <dgm:cxn modelId="{4246BF4E-0A49-4963-9FC7-B3D5F5528777}" type="presParOf" srcId="{9DCC19B7-8261-4BA2-82CB-1224E03F779D}" destId="{EAC4C88C-D3DA-46D6-9C38-D1F83734848E}" srcOrd="0" destOrd="0" presId="urn:microsoft.com/office/officeart/2005/8/layout/radial5"/>
    <dgm:cxn modelId="{EE5CD951-B219-4618-8B04-6E9652192C94}" type="presParOf" srcId="{979511DE-8567-4F2A-94F5-A43B96781BC8}" destId="{A4268F2F-BE2A-4A70-8530-4D313A97B851}" srcOrd="4" destOrd="0" presId="urn:microsoft.com/office/officeart/2005/8/layout/radial5"/>
    <dgm:cxn modelId="{DA61635D-A4C0-48AE-945D-C8222296E888}" type="presParOf" srcId="{979511DE-8567-4F2A-94F5-A43B96781BC8}" destId="{565338AD-A43F-4B07-A523-54218D2C8D3D}" srcOrd="5" destOrd="0" presId="urn:microsoft.com/office/officeart/2005/8/layout/radial5"/>
    <dgm:cxn modelId="{F4B47E85-FB4D-4FAC-8635-6EF80F6BAF00}" type="presParOf" srcId="{565338AD-A43F-4B07-A523-54218D2C8D3D}" destId="{DA2618C0-DB48-4EEF-A940-C7147D3FE16E}" srcOrd="0" destOrd="0" presId="urn:microsoft.com/office/officeart/2005/8/layout/radial5"/>
    <dgm:cxn modelId="{C20F8184-4804-4225-87EC-79534DC9435B}" type="presParOf" srcId="{979511DE-8567-4F2A-94F5-A43B96781BC8}" destId="{192898C8-8152-4E7E-80DD-C180C7DE21C5}" srcOrd="6" destOrd="0" presId="urn:microsoft.com/office/officeart/2005/8/layout/radial5"/>
    <dgm:cxn modelId="{EB5BCA13-253C-4491-A2A2-01CB46375EC8}" type="presParOf" srcId="{979511DE-8567-4F2A-94F5-A43B96781BC8}" destId="{C4239260-996D-4019-9516-B471B5075278}" srcOrd="7" destOrd="0" presId="urn:microsoft.com/office/officeart/2005/8/layout/radial5"/>
    <dgm:cxn modelId="{244949B7-9846-4C3A-B80C-4230970CF8E2}" type="presParOf" srcId="{C4239260-996D-4019-9516-B471B5075278}" destId="{3585785C-8631-47D4-B64A-2735DEE1C851}" srcOrd="0" destOrd="0" presId="urn:microsoft.com/office/officeart/2005/8/layout/radial5"/>
    <dgm:cxn modelId="{47F55820-8C15-446A-AC63-2C299F153B89}" type="presParOf" srcId="{979511DE-8567-4F2A-94F5-A43B96781BC8}" destId="{018180A3-1FFA-4ACF-B4C8-8E30571860C3}" srcOrd="8" destOrd="0" presId="urn:microsoft.com/office/officeart/2005/8/layout/radial5"/>
    <dgm:cxn modelId="{788AA32B-64FB-42EF-9958-BFBCA7EE6366}" type="presParOf" srcId="{979511DE-8567-4F2A-94F5-A43B96781BC8}" destId="{EFBB26C0-DF21-47A7-8030-31E8BF1F1A58}" srcOrd="9" destOrd="0" presId="urn:microsoft.com/office/officeart/2005/8/layout/radial5"/>
    <dgm:cxn modelId="{4B486161-F870-4F62-B5E5-AFFD1D01C07C}" type="presParOf" srcId="{EFBB26C0-DF21-47A7-8030-31E8BF1F1A58}" destId="{88D1284A-5E7A-4912-AC1F-5B6E948F1A81}" srcOrd="0" destOrd="0" presId="urn:microsoft.com/office/officeart/2005/8/layout/radial5"/>
    <dgm:cxn modelId="{8A66AFA1-F661-437F-AAA0-50B6DBE99D01}" type="presParOf" srcId="{979511DE-8567-4F2A-94F5-A43B96781BC8}" destId="{A551FB6E-EF62-45C1-ABA2-D97BF3232FC0}" srcOrd="10" destOrd="0" presId="urn:microsoft.com/office/officeart/2005/8/layout/radial5"/>
    <dgm:cxn modelId="{CBF1B09C-A008-43A6-ADC8-8FD58653E95D}" type="presParOf" srcId="{979511DE-8567-4F2A-94F5-A43B96781BC8}" destId="{8F7450B4-62FE-4BD3-A82A-51166AD0C34E}" srcOrd="11" destOrd="0" presId="urn:microsoft.com/office/officeart/2005/8/layout/radial5"/>
    <dgm:cxn modelId="{5F1A65D1-5ADB-4CED-9C98-2283F635C7B3}" type="presParOf" srcId="{8F7450B4-62FE-4BD3-A82A-51166AD0C34E}" destId="{22D434DD-2EB2-4AD6-938A-43904A2A2F5A}" srcOrd="0" destOrd="0" presId="urn:microsoft.com/office/officeart/2005/8/layout/radial5"/>
    <dgm:cxn modelId="{12260295-A093-4E24-A1F1-F716AAD500E1}" type="presParOf" srcId="{979511DE-8567-4F2A-94F5-A43B96781BC8}" destId="{7370D335-0279-40D8-A0A0-CE33A0436C80}" srcOrd="12" destOrd="0" presId="urn:microsoft.com/office/officeart/2005/8/layout/radial5"/>
    <dgm:cxn modelId="{13CB164B-C079-4003-86F9-72C66D35AA8B}" type="presParOf" srcId="{979511DE-8567-4F2A-94F5-A43B96781BC8}" destId="{EB668766-14EE-461C-BCE8-304AC6B27EF1}" srcOrd="13" destOrd="0" presId="urn:microsoft.com/office/officeart/2005/8/layout/radial5"/>
    <dgm:cxn modelId="{D93505EB-2540-41C7-9C58-9455519EAF1D}" type="presParOf" srcId="{EB668766-14EE-461C-BCE8-304AC6B27EF1}" destId="{75889DA1-34BE-45F4-9946-F0AF4F339FB3}" srcOrd="0" destOrd="0" presId="urn:microsoft.com/office/officeart/2005/8/layout/radial5"/>
    <dgm:cxn modelId="{5843F06E-9A41-4DAD-BE27-6717AAC8227B}" type="presParOf" srcId="{979511DE-8567-4F2A-94F5-A43B96781BC8}" destId="{03A7AEA6-00A1-49B7-8848-45109DE77D3C}" srcOrd="14" destOrd="0" presId="urn:microsoft.com/office/officeart/2005/8/layout/radial5"/>
    <dgm:cxn modelId="{90336D2C-432D-4CED-8102-C9BD1E0F5EFE}" type="presParOf" srcId="{979511DE-8567-4F2A-94F5-A43B96781BC8}" destId="{B9C2B877-2F86-490C-A335-53B70C2249C6}" srcOrd="15" destOrd="0" presId="urn:microsoft.com/office/officeart/2005/8/layout/radial5"/>
    <dgm:cxn modelId="{DE26A3A3-65A4-403B-8345-15FF265D19C2}" type="presParOf" srcId="{B9C2B877-2F86-490C-A335-53B70C2249C6}" destId="{376FA2FF-CDB7-443D-BDB9-68771320CDC1}" srcOrd="0" destOrd="0" presId="urn:microsoft.com/office/officeart/2005/8/layout/radial5"/>
    <dgm:cxn modelId="{2B3CFB70-0335-4F67-8760-6AA0836F7188}" type="presParOf" srcId="{979511DE-8567-4F2A-94F5-A43B96781BC8}" destId="{7E856122-8D91-4696-99F7-1BAA075BAF89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2997D-919E-4AA2-9EF9-717701984BBA}">
      <dsp:nvSpPr>
        <dsp:cNvPr id="0" name=""/>
        <dsp:cNvSpPr/>
      </dsp:nvSpPr>
      <dsp:spPr>
        <a:xfrm>
          <a:off x="3675536" y="2375743"/>
          <a:ext cx="1153538" cy="1153538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noProof="0" dirty="0">
              <a:solidFill>
                <a:schemeClr val="bg1"/>
              </a:solidFill>
            </a:rPr>
            <a:t>Benefits for Europe</a:t>
          </a:r>
        </a:p>
      </dsp:txBody>
      <dsp:txXfrm>
        <a:off x="3844468" y="2544675"/>
        <a:ext cx="815674" cy="815674"/>
      </dsp:txXfrm>
    </dsp:sp>
    <dsp:sp modelId="{2162084C-D38C-4C33-BD10-DD6F52F4C8A1}">
      <dsp:nvSpPr>
        <dsp:cNvPr id="0" name=""/>
        <dsp:cNvSpPr/>
      </dsp:nvSpPr>
      <dsp:spPr>
        <a:xfrm rot="5400000">
          <a:off x="3982045" y="1669479"/>
          <a:ext cx="499546" cy="498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10800000">
        <a:off x="4056845" y="1694413"/>
        <a:ext cx="349946" cy="299200"/>
      </dsp:txXfrm>
    </dsp:sp>
    <dsp:sp modelId="{503CB754-CFD3-4CE6-A4AF-8990B64BE2C9}">
      <dsp:nvSpPr>
        <dsp:cNvPr id="0" name=""/>
        <dsp:cNvSpPr/>
      </dsp:nvSpPr>
      <dsp:spPr>
        <a:xfrm>
          <a:off x="3330176" y="-108279"/>
          <a:ext cx="1753493" cy="1541896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190500" dist="228600" dir="2700000" sx="87000" sy="87000" algn="ctr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>
              <a:solidFill>
                <a:schemeClr val="bg1"/>
              </a:solidFill>
            </a:rPr>
            <a:t>Trans-national collaboration, exchange and networks</a:t>
          </a:r>
        </a:p>
      </dsp:txBody>
      <dsp:txXfrm>
        <a:off x="3586969" y="117526"/>
        <a:ext cx="1239907" cy="1090286"/>
      </dsp:txXfrm>
    </dsp:sp>
    <dsp:sp modelId="{9DCC19B7-8261-4BA2-82CB-1224E03F779D}">
      <dsp:nvSpPr>
        <dsp:cNvPr id="0" name=""/>
        <dsp:cNvSpPr/>
      </dsp:nvSpPr>
      <dsp:spPr>
        <a:xfrm rot="8112242">
          <a:off x="4706314" y="1983137"/>
          <a:ext cx="451994" cy="498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4822225" y="2035101"/>
        <a:ext cx="316396" cy="299200"/>
      </dsp:txXfrm>
    </dsp:sp>
    <dsp:sp modelId="{A4268F2F-BE2A-4A70-8530-4D313A97B851}">
      <dsp:nvSpPr>
        <dsp:cNvPr id="0" name=""/>
        <dsp:cNvSpPr/>
      </dsp:nvSpPr>
      <dsp:spPr>
        <a:xfrm>
          <a:off x="4917249" y="549107"/>
          <a:ext cx="1753493" cy="1541896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190500" dist="228600" dir="2700000" sx="87000" sy="87000" algn="ctr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>
              <a:solidFill>
                <a:schemeClr val="bg1"/>
              </a:solidFill>
            </a:rPr>
            <a:t>Critical mass to address global challenges</a:t>
          </a:r>
        </a:p>
      </dsp:txBody>
      <dsp:txXfrm>
        <a:off x="5174042" y="774912"/>
        <a:ext cx="1239907" cy="1090286"/>
      </dsp:txXfrm>
    </dsp:sp>
    <dsp:sp modelId="{565338AD-A43F-4B07-A523-54218D2C8D3D}">
      <dsp:nvSpPr>
        <dsp:cNvPr id="0" name=""/>
        <dsp:cNvSpPr/>
      </dsp:nvSpPr>
      <dsp:spPr>
        <a:xfrm rot="10812709">
          <a:off x="4987325" y="2687496"/>
          <a:ext cx="381560" cy="498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5101793" y="2787442"/>
        <a:ext cx="267092" cy="299200"/>
      </dsp:txXfrm>
    </dsp:sp>
    <dsp:sp modelId="{192898C8-8152-4E7E-80DD-C180C7DE21C5}">
      <dsp:nvSpPr>
        <dsp:cNvPr id="0" name=""/>
        <dsp:cNvSpPr/>
      </dsp:nvSpPr>
      <dsp:spPr>
        <a:xfrm>
          <a:off x="5548651" y="2144753"/>
          <a:ext cx="1753493" cy="1541896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190500" dist="228600" dir="2700000" sx="87000" sy="87000" algn="ctr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>
              <a:solidFill>
                <a:schemeClr val="bg1"/>
              </a:solidFill>
            </a:rPr>
            <a:t>Competitive funding promoting excellence</a:t>
          </a:r>
        </a:p>
      </dsp:txBody>
      <dsp:txXfrm>
        <a:off x="5805444" y="2370558"/>
        <a:ext cx="1239907" cy="1090286"/>
      </dsp:txXfrm>
    </dsp:sp>
    <dsp:sp modelId="{C4239260-996D-4019-9516-B471B5075278}">
      <dsp:nvSpPr>
        <dsp:cNvPr id="0" name=""/>
        <dsp:cNvSpPr/>
      </dsp:nvSpPr>
      <dsp:spPr>
        <a:xfrm rot="13496723">
          <a:off x="4712822" y="3383912"/>
          <a:ext cx="410081" cy="498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4817871" y="3527100"/>
        <a:ext cx="287057" cy="299200"/>
      </dsp:txXfrm>
    </dsp:sp>
    <dsp:sp modelId="{018180A3-1FFA-4ACF-B4C8-8E30571860C3}">
      <dsp:nvSpPr>
        <dsp:cNvPr id="0" name=""/>
        <dsp:cNvSpPr/>
      </dsp:nvSpPr>
      <dsp:spPr>
        <a:xfrm>
          <a:off x="4891255" y="3731823"/>
          <a:ext cx="1753493" cy="1541896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190500" dist="228600" dir="2700000" sx="87000" sy="87000" algn="ctr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>
              <a:solidFill>
                <a:schemeClr val="bg1"/>
              </a:solidFill>
            </a:rPr>
            <a:t>Visibility for leading research and innovation</a:t>
          </a:r>
        </a:p>
      </dsp:txBody>
      <dsp:txXfrm>
        <a:off x="5148048" y="3957628"/>
        <a:ext cx="1239907" cy="1090286"/>
      </dsp:txXfrm>
    </dsp:sp>
    <dsp:sp modelId="{EFBB26C0-DF21-47A7-8030-31E8BF1F1A58}">
      <dsp:nvSpPr>
        <dsp:cNvPr id="0" name=""/>
        <dsp:cNvSpPr/>
      </dsp:nvSpPr>
      <dsp:spPr>
        <a:xfrm rot="16240595">
          <a:off x="3994293" y="3692852"/>
          <a:ext cx="451785" cy="498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10800000">
        <a:off x="4061260" y="3860349"/>
        <a:ext cx="316250" cy="299200"/>
      </dsp:txXfrm>
    </dsp:sp>
    <dsp:sp modelId="{A551FB6E-EF62-45C1-ABA2-D97BF3232FC0}">
      <dsp:nvSpPr>
        <dsp:cNvPr id="0" name=""/>
        <dsp:cNvSpPr/>
      </dsp:nvSpPr>
      <dsp:spPr>
        <a:xfrm>
          <a:off x="3304189" y="4380641"/>
          <a:ext cx="1753493" cy="1541896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190500" dist="228600" dir="2700000" sx="87000" sy="87000" algn="ctr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>
              <a:solidFill>
                <a:schemeClr val="bg1"/>
              </a:solidFill>
            </a:rPr>
            <a:t>Trans-national mobility </a:t>
          </a:r>
        </a:p>
      </dsp:txBody>
      <dsp:txXfrm>
        <a:off x="3560982" y="4606446"/>
        <a:ext cx="1239907" cy="1090286"/>
      </dsp:txXfrm>
    </dsp:sp>
    <dsp:sp modelId="{8F7450B4-62FE-4BD3-A82A-51166AD0C34E}">
      <dsp:nvSpPr>
        <dsp:cNvPr id="0" name=""/>
        <dsp:cNvSpPr/>
      </dsp:nvSpPr>
      <dsp:spPr>
        <a:xfrm rot="18883100">
          <a:off x="3291480" y="3385546"/>
          <a:ext cx="461681" cy="498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10800000">
        <a:off x="3312005" y="3534489"/>
        <a:ext cx="323177" cy="299200"/>
      </dsp:txXfrm>
    </dsp:sp>
    <dsp:sp modelId="{7370D335-0279-40D8-A0A0-CE33A0436C80}">
      <dsp:nvSpPr>
        <dsp:cNvPr id="0" name=""/>
        <dsp:cNvSpPr/>
      </dsp:nvSpPr>
      <dsp:spPr>
        <a:xfrm>
          <a:off x="1717120" y="3731822"/>
          <a:ext cx="1753493" cy="1541896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190500" dist="228600" dir="2700000" sx="87000" sy="87000" algn="ctr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>
              <a:solidFill>
                <a:schemeClr val="bg1"/>
              </a:solidFill>
            </a:rPr>
            <a:t>Creating new market opportunities</a:t>
          </a:r>
        </a:p>
      </dsp:txBody>
      <dsp:txXfrm>
        <a:off x="1973913" y="3957627"/>
        <a:ext cx="1239907" cy="1090286"/>
      </dsp:txXfrm>
    </dsp:sp>
    <dsp:sp modelId="{EB668766-14EE-461C-BCE8-304AC6B27EF1}">
      <dsp:nvSpPr>
        <dsp:cNvPr id="0" name=""/>
        <dsp:cNvSpPr/>
      </dsp:nvSpPr>
      <dsp:spPr>
        <a:xfrm rot="21586520">
          <a:off x="3028675" y="2687360"/>
          <a:ext cx="457204" cy="498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10800000">
        <a:off x="3028676" y="2787363"/>
        <a:ext cx="320043" cy="299200"/>
      </dsp:txXfrm>
    </dsp:sp>
    <dsp:sp modelId="{03A7AEA6-00A1-49B7-8848-45109DE77D3C}">
      <dsp:nvSpPr>
        <dsp:cNvPr id="0" name=""/>
        <dsp:cNvSpPr/>
      </dsp:nvSpPr>
      <dsp:spPr>
        <a:xfrm>
          <a:off x="1059718" y="2144749"/>
          <a:ext cx="1753493" cy="1541896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190500" dist="228600" dir="2700000" sx="87000" sy="87000" algn="ctr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>
              <a:solidFill>
                <a:schemeClr val="bg1"/>
              </a:solidFill>
            </a:rPr>
            <a:t>Strengthened European R&amp;I landscape</a:t>
          </a:r>
        </a:p>
      </dsp:txBody>
      <dsp:txXfrm>
        <a:off x="1316511" y="2370554"/>
        <a:ext cx="1239907" cy="1090286"/>
      </dsp:txXfrm>
    </dsp:sp>
    <dsp:sp modelId="{B9C2B877-2F86-490C-A335-53B70C2249C6}">
      <dsp:nvSpPr>
        <dsp:cNvPr id="0" name=""/>
        <dsp:cNvSpPr/>
      </dsp:nvSpPr>
      <dsp:spPr>
        <a:xfrm rot="2697978">
          <a:off x="3274855" y="1985975"/>
          <a:ext cx="489961" cy="498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 rot="10800000">
        <a:off x="3296350" y="2033771"/>
        <a:ext cx="342973" cy="299200"/>
      </dsp:txXfrm>
    </dsp:sp>
    <dsp:sp modelId="{7E856122-8D91-4696-99F7-1BAA075BAF89}">
      <dsp:nvSpPr>
        <dsp:cNvPr id="0" name=""/>
        <dsp:cNvSpPr/>
      </dsp:nvSpPr>
      <dsp:spPr>
        <a:xfrm>
          <a:off x="1717104" y="557677"/>
          <a:ext cx="1753493" cy="1541896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190500" dist="228600" dir="2700000" sx="87000" sy="87000" algn="ctr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>
              <a:solidFill>
                <a:schemeClr val="bg1"/>
              </a:solidFill>
            </a:rPr>
            <a:t>Attracting the best </a:t>
          </a:r>
          <a:r>
            <a:rPr lang="de-DE" sz="1200" b="1" kern="1200" dirty="0">
              <a:solidFill>
                <a:schemeClr val="bg1"/>
              </a:solidFill>
            </a:rPr>
            <a:t>talents</a:t>
          </a:r>
          <a:endParaRPr lang="en-GB" sz="1200" b="1" kern="1200" dirty="0">
            <a:solidFill>
              <a:schemeClr val="bg1"/>
            </a:solidFill>
          </a:endParaRPr>
        </a:p>
      </dsp:txBody>
      <dsp:txXfrm>
        <a:off x="1973897" y="783482"/>
        <a:ext cx="1239907" cy="1090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199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66" tIns="44733" rIns="89466" bIns="4473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7" y="0"/>
            <a:ext cx="291199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66" tIns="44733" rIns="89466" bIns="4473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60315"/>
            <a:ext cx="291199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66" tIns="44733" rIns="89466" bIns="4473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7" y="9360315"/>
            <a:ext cx="291199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66" tIns="44733" rIns="89466" bIns="4473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199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66" tIns="44733" rIns="89466" bIns="4473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7" y="0"/>
            <a:ext cx="291199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66" tIns="44733" rIns="89466" bIns="4473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0947"/>
            <a:ext cx="5375268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66" tIns="44733" rIns="89466" bIns="44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60315"/>
            <a:ext cx="291199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66" tIns="44733" rIns="89466" bIns="4473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7" y="9360315"/>
            <a:ext cx="291199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66" tIns="44733" rIns="89466" bIns="4473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919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4662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894662">
                <a:defRPr/>
              </a:pPr>
              <a:t>10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87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11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491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21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1517" y="4680946"/>
            <a:ext cx="5375268" cy="460753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27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00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033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68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u="sng" dirty="0"/>
          </a:p>
          <a:p>
            <a:endParaRPr lang="de-DE" u="sng" dirty="0"/>
          </a:p>
          <a:p>
            <a:endParaRPr lang="de-DE" u="sng" dirty="0"/>
          </a:p>
          <a:p>
            <a:endParaRPr lang="de-DE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732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54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376"/>
            <a:ext cx="9144000" cy="5754624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429118"/>
            <a:ext cx="684213" cy="456142"/>
          </a:xfrm>
          <a:prstGeom prst="rect">
            <a:avLst/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73092" y="6388471"/>
            <a:ext cx="84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0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00" b="0" i="1" dirty="0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00" b="0" i="1" dirty="0" err="1" smtClean="0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685074"/>
            <a:ext cx="205172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marL="444500"/>
            <a:r>
              <a:rPr lang="en-GB" sz="2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8914" y="262438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6"/>
                </a:solidFill>
              </a:rPr>
              <a:t>Commission proposal for</a:t>
            </a:r>
            <a:endParaRPr lang="en-GB" sz="2000" b="0" dirty="0" err="1" smtClean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61627" y="3645024"/>
            <a:ext cx="4657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latin typeface="+mn-lt"/>
              </a:rPr>
              <a:t>THE NEXT EU RESEARCH &amp; INNOVATION  </a:t>
            </a:r>
            <a:r>
              <a:rPr lang="en-US" sz="1500" dirty="0" smtClean="0">
                <a:solidFill>
                  <a:srgbClr val="00B0F0"/>
                </a:solidFill>
                <a:latin typeface="+mn-lt"/>
              </a:rPr>
              <a:t>PROGRAMME (2021 – 2027)</a:t>
            </a:r>
            <a:endParaRPr lang="en-GB" sz="1500" dirty="0" err="1" smtClean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913" y="5351661"/>
            <a:ext cx="4914642" cy="2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0664" y="5604099"/>
            <a:ext cx="4914642" cy="20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Name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5802" y="2892670"/>
            <a:ext cx="431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Horizon Europe</a:t>
            </a:r>
            <a:endParaRPr lang="en-GB" sz="4000" b="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0664" y="5843364"/>
            <a:ext cx="4914642" cy="35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Date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0"/>
            <a:ext cx="9144000" cy="6858000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071024"/>
            <a:ext cx="7920880" cy="34380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45335" y="4888209"/>
            <a:ext cx="5074815" cy="989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z="2400" b="0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0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-99392"/>
            <a:ext cx="9143184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05264"/>
            <a:ext cx="9143592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13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10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8" r:id="rId3"/>
    <p:sldLayoutId id="2147483754" r:id="rId4"/>
    <p:sldLayoutId id="214748375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 smtClean="0"/>
              <a:t>Jean-Eric Paquet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4976" y="566967"/>
            <a:ext cx="8784976" cy="720081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920" y="1389576"/>
            <a:ext cx="666016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  <a:buClr>
                <a:srgbClr val="FBC400"/>
              </a:buClr>
              <a:defRPr/>
            </a:pPr>
            <a:r>
              <a:rPr lang="en-GB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</a:rPr>
              <a:t>Parliament </a:t>
            </a:r>
            <a:r>
              <a:rPr lang="en-GB" sz="2000" b="0" dirty="0">
                <a:solidFill>
                  <a:srgbClr val="878685">
                    <a:lumMod val="50000"/>
                  </a:srgbClr>
                </a:solidFill>
                <a:latin typeface="+mj-lt"/>
              </a:rPr>
              <a:t>and </a:t>
            </a:r>
            <a:r>
              <a:rPr lang="en-GB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</a:rPr>
              <a:t>Council negotiations on Union budget 2021-2027</a:t>
            </a:r>
            <a:r>
              <a:rPr lang="en-GB" sz="2000" b="0" dirty="0">
                <a:solidFill>
                  <a:srgbClr val="878685">
                    <a:lumMod val="50000"/>
                  </a:srgbClr>
                </a:solidFill>
                <a:latin typeface="+mj-lt"/>
              </a:rPr>
              <a:t>, </a:t>
            </a:r>
            <a:r>
              <a:rPr lang="en-GB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</a:rPr>
              <a:t>including budget for </a:t>
            </a:r>
            <a:r>
              <a:rPr lang="en-GB" sz="2000" b="0" dirty="0">
                <a:solidFill>
                  <a:srgbClr val="878685">
                    <a:lumMod val="50000"/>
                  </a:srgbClr>
                </a:solidFill>
                <a:latin typeface="+mj-lt"/>
              </a:rPr>
              <a:t>Horizon </a:t>
            </a:r>
            <a:r>
              <a:rPr lang="en-GB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</a:rPr>
              <a:t>Europe</a:t>
            </a:r>
            <a:endParaRPr lang="en-GB" sz="2000" b="0" dirty="0">
              <a:solidFill>
                <a:srgbClr val="878685">
                  <a:lumMod val="50000"/>
                </a:srgb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7756" y="3933056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800"/>
              </a:spcBef>
              <a:spcAft>
                <a:spcPts val="1200"/>
              </a:spcAft>
              <a:defRPr/>
            </a:pPr>
            <a:r>
              <a:rPr lang="en-GB" sz="2000" b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Strategic </a:t>
            </a:r>
            <a:r>
              <a:rPr lang="en-GB" sz="2000" b="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programming to prepare </a:t>
            </a:r>
            <a:r>
              <a:rPr lang="en-GB" sz="2000" b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first </a:t>
            </a:r>
            <a:r>
              <a:rPr lang="en-GB" sz="2000" b="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work programmes under Horizon Europe, including co-design of missions and setting up </a:t>
            </a:r>
            <a:r>
              <a:rPr lang="en-GB" sz="2000" b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of partnerships</a:t>
            </a:r>
            <a:endParaRPr lang="en-GB" sz="2000" b="0" dirty="0" smtClean="0">
              <a:solidFill>
                <a:srgbClr val="0F5494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3876" y="2708414"/>
            <a:ext cx="603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800"/>
              </a:spcBef>
              <a:spcAft>
                <a:spcPts val="1200"/>
              </a:spcAft>
              <a:buClr>
                <a:srgbClr val="FBC400"/>
              </a:buClr>
              <a:defRPr/>
            </a:pPr>
            <a:r>
              <a:rPr lang="en-GB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</a:rPr>
              <a:t>Parliament </a:t>
            </a:r>
            <a:r>
              <a:rPr lang="en-GB" sz="2000" b="0" dirty="0">
                <a:solidFill>
                  <a:srgbClr val="878685">
                    <a:lumMod val="50000"/>
                  </a:srgbClr>
                </a:solidFill>
                <a:latin typeface="+mj-lt"/>
              </a:rPr>
              <a:t>and Council negotiations </a:t>
            </a:r>
            <a:r>
              <a:rPr lang="en-GB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</a:rPr>
              <a:t>on the </a:t>
            </a:r>
            <a:r>
              <a:rPr lang="en-GB" sz="2000" b="0" dirty="0">
                <a:solidFill>
                  <a:srgbClr val="878685">
                    <a:lumMod val="50000"/>
                  </a:srgbClr>
                </a:solidFill>
                <a:latin typeface="+mj-lt"/>
              </a:rPr>
              <a:t>basis of the </a:t>
            </a:r>
            <a:r>
              <a:rPr lang="en-GB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</a:rPr>
              <a:t>Commission proposal for </a:t>
            </a:r>
            <a:r>
              <a:rPr lang="en-GB" sz="2000" b="0" dirty="0">
                <a:solidFill>
                  <a:srgbClr val="878685">
                    <a:lumMod val="50000"/>
                  </a:srgbClr>
                </a:solidFill>
                <a:latin typeface="+mj-lt"/>
              </a:rPr>
              <a:t>Horizon </a:t>
            </a:r>
            <a:r>
              <a:rPr lang="en-GB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</a:rPr>
              <a:t>Europe</a:t>
            </a:r>
            <a:endParaRPr lang="en-GB" sz="2000" b="0" dirty="0">
              <a:solidFill>
                <a:srgbClr val="878685">
                  <a:lumMod val="50000"/>
                </a:srgb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3236" y="5485646"/>
            <a:ext cx="44941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800"/>
              </a:spcBef>
              <a:spcAft>
                <a:spcPts val="1200"/>
              </a:spcAft>
              <a:defRPr/>
            </a:pPr>
            <a:r>
              <a:rPr lang="en-GB" sz="2000" b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Envisaged </a:t>
            </a:r>
            <a:r>
              <a:rPr lang="en-GB" sz="2000" b="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start of Horizon Europe</a:t>
            </a:r>
          </a:p>
          <a:p>
            <a:endParaRPr lang="en-GB" sz="2000" b="0" dirty="0" err="1" smtClean="0">
              <a:solidFill>
                <a:srgbClr val="0F5494"/>
              </a:solidFill>
              <a:latin typeface="+mj-lt"/>
            </a:endParaRPr>
          </a:p>
        </p:txBody>
      </p:sp>
      <p:sp>
        <p:nvSpPr>
          <p:cNvPr id="6" name="Bent-Up Arrow 5"/>
          <p:cNvSpPr/>
          <p:nvPr/>
        </p:nvSpPr>
        <p:spPr>
          <a:xfrm rot="5400000">
            <a:off x="378305" y="2318948"/>
            <a:ext cx="1067975" cy="576064"/>
          </a:xfrm>
          <a:prstGeom prst="bentUpArrow">
            <a:avLst/>
          </a:prstGeom>
          <a:solidFill>
            <a:srgbClr val="BDDE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3" name="Rounded Rectangle 2"/>
          <p:cNvSpPr/>
          <p:nvPr/>
        </p:nvSpPr>
        <p:spPr>
          <a:xfrm>
            <a:off x="611188" y="1303422"/>
            <a:ext cx="1296144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bg1"/>
                </a:solidFill>
              </a:rPr>
              <a:t>Ongoing</a:t>
            </a:r>
            <a:endParaRPr lang="en-GB" sz="1800" b="0" dirty="0">
              <a:solidFill>
                <a:schemeClr val="bg1"/>
              </a:solidFill>
            </a:endParaRPr>
          </a:p>
        </p:txBody>
      </p:sp>
      <p:sp>
        <p:nvSpPr>
          <p:cNvPr id="15" name="Bent-Up Arrow 14"/>
          <p:cNvSpPr/>
          <p:nvPr/>
        </p:nvSpPr>
        <p:spPr>
          <a:xfrm rot="5400000">
            <a:off x="914389" y="3681030"/>
            <a:ext cx="1224134" cy="576064"/>
          </a:xfrm>
          <a:prstGeom prst="bentUpArrow">
            <a:avLst/>
          </a:prstGeom>
          <a:solidFill>
            <a:srgbClr val="BDDE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6" name="Rounded Rectangle 15"/>
          <p:cNvSpPr/>
          <p:nvPr/>
        </p:nvSpPr>
        <p:spPr>
          <a:xfrm>
            <a:off x="1213024" y="2607378"/>
            <a:ext cx="1296144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bg1"/>
                </a:solidFill>
              </a:rPr>
              <a:t>From 7 June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8" name="Bent-Up Arrow 17"/>
          <p:cNvSpPr/>
          <p:nvPr/>
        </p:nvSpPr>
        <p:spPr>
          <a:xfrm rot="5400000">
            <a:off x="1748472" y="5037923"/>
            <a:ext cx="1102639" cy="576064"/>
          </a:xfrm>
          <a:prstGeom prst="bentUpArrow">
            <a:avLst/>
          </a:prstGeom>
          <a:solidFill>
            <a:srgbClr val="BDDE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9" name="Rounded Rectangle 18"/>
          <p:cNvSpPr/>
          <p:nvPr/>
        </p:nvSpPr>
        <p:spPr>
          <a:xfrm>
            <a:off x="1835324" y="4005064"/>
            <a:ext cx="1368524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2</a:t>
            </a:r>
            <a:r>
              <a:rPr lang="en-GB" sz="1800" baseline="30000" dirty="0">
                <a:solidFill>
                  <a:schemeClr val="bg1"/>
                </a:solidFill>
              </a:rPr>
              <a:t>nd</a:t>
            </a:r>
            <a:r>
              <a:rPr lang="en-GB" sz="1800" dirty="0">
                <a:solidFill>
                  <a:schemeClr val="bg1"/>
                </a:solidFill>
              </a:rPr>
              <a:t> half 2018/2019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653184" y="5248179"/>
            <a:ext cx="1512168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bg1"/>
                </a:solidFill>
              </a:rPr>
              <a:t>01/01/2021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5" t="15053" r="24955" b="44215"/>
          <a:stretch/>
        </p:blipFill>
        <p:spPr>
          <a:xfrm>
            <a:off x="-36512" y="-27385"/>
            <a:ext cx="5256584" cy="6624737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>
            <a:off x="3618986" y="-10259"/>
            <a:ext cx="5537386" cy="6877050"/>
          </a:xfrm>
          <a:custGeom>
            <a:avLst/>
            <a:gdLst>
              <a:gd name="connsiteX0" fmla="*/ 0 w 7128793"/>
              <a:gd name="connsiteY0" fmla="*/ 6858000 h 6858000"/>
              <a:gd name="connsiteX1" fmla="*/ 945238 w 7128793"/>
              <a:gd name="connsiteY1" fmla="*/ 0 h 6858000"/>
              <a:gd name="connsiteX2" fmla="*/ 6183555 w 7128793"/>
              <a:gd name="connsiteY2" fmla="*/ 0 h 6858000"/>
              <a:gd name="connsiteX3" fmla="*/ 7128793 w 7128793"/>
              <a:gd name="connsiteY3" fmla="*/ 6858000 h 6858000"/>
              <a:gd name="connsiteX4" fmla="*/ 0 w 7128793"/>
              <a:gd name="connsiteY4" fmla="*/ 6858000 h 6858000"/>
              <a:gd name="connsiteX0" fmla="*/ 0 w 6183555"/>
              <a:gd name="connsiteY0" fmla="*/ 6858000 h 6866792"/>
              <a:gd name="connsiteX1" fmla="*/ 945238 w 6183555"/>
              <a:gd name="connsiteY1" fmla="*/ 0 h 6866792"/>
              <a:gd name="connsiteX2" fmla="*/ 6183555 w 6183555"/>
              <a:gd name="connsiteY2" fmla="*/ 0 h 6866792"/>
              <a:gd name="connsiteX3" fmla="*/ 5519801 w 6183555"/>
              <a:gd name="connsiteY3" fmla="*/ 6866792 h 6866792"/>
              <a:gd name="connsiteX4" fmla="*/ 0 w 6183555"/>
              <a:gd name="connsiteY4" fmla="*/ 6858000 h 6866792"/>
              <a:gd name="connsiteX0" fmla="*/ 0 w 5519801"/>
              <a:gd name="connsiteY0" fmla="*/ 6858000 h 6866792"/>
              <a:gd name="connsiteX1" fmla="*/ 945238 w 5519801"/>
              <a:gd name="connsiteY1" fmla="*/ 0 h 6866792"/>
              <a:gd name="connsiteX2" fmla="*/ 5453794 w 5519801"/>
              <a:gd name="connsiteY2" fmla="*/ 0 h 6866792"/>
              <a:gd name="connsiteX3" fmla="*/ 5519801 w 5519801"/>
              <a:gd name="connsiteY3" fmla="*/ 6866792 h 6866792"/>
              <a:gd name="connsiteX4" fmla="*/ 0 w 5519801"/>
              <a:gd name="connsiteY4" fmla="*/ 6858000 h 6866792"/>
              <a:gd name="connsiteX0" fmla="*/ 0 w 5519801"/>
              <a:gd name="connsiteY0" fmla="*/ 6858000 h 6866792"/>
              <a:gd name="connsiteX1" fmla="*/ 945238 w 5519801"/>
              <a:gd name="connsiteY1" fmla="*/ 0 h 6866792"/>
              <a:gd name="connsiteX2" fmla="*/ 5515340 w 5519801"/>
              <a:gd name="connsiteY2" fmla="*/ 0 h 6866792"/>
              <a:gd name="connsiteX3" fmla="*/ 5519801 w 5519801"/>
              <a:gd name="connsiteY3" fmla="*/ 6866792 h 6866792"/>
              <a:gd name="connsiteX4" fmla="*/ 0 w 5519801"/>
              <a:gd name="connsiteY4" fmla="*/ 6858000 h 6866792"/>
              <a:gd name="connsiteX0" fmla="*/ 0 w 5524133"/>
              <a:gd name="connsiteY0" fmla="*/ 6858000 h 6866792"/>
              <a:gd name="connsiteX1" fmla="*/ 945238 w 5524133"/>
              <a:gd name="connsiteY1" fmla="*/ 0 h 6866792"/>
              <a:gd name="connsiteX2" fmla="*/ 5524133 w 5524133"/>
              <a:gd name="connsiteY2" fmla="*/ 8792 h 6866792"/>
              <a:gd name="connsiteX3" fmla="*/ 5519801 w 5524133"/>
              <a:gd name="connsiteY3" fmla="*/ 6866792 h 6866792"/>
              <a:gd name="connsiteX4" fmla="*/ 0 w 5524133"/>
              <a:gd name="connsiteY4" fmla="*/ 6858000 h 6866792"/>
              <a:gd name="connsiteX0" fmla="*/ 0 w 5537386"/>
              <a:gd name="connsiteY0" fmla="*/ 6858000 h 6866792"/>
              <a:gd name="connsiteX1" fmla="*/ 945238 w 5537386"/>
              <a:gd name="connsiteY1" fmla="*/ 0 h 6866792"/>
              <a:gd name="connsiteX2" fmla="*/ 5524133 w 5537386"/>
              <a:gd name="connsiteY2" fmla="*/ 8792 h 6866792"/>
              <a:gd name="connsiteX3" fmla="*/ 5537386 w 5537386"/>
              <a:gd name="connsiteY3" fmla="*/ 6866792 h 6866792"/>
              <a:gd name="connsiteX4" fmla="*/ 0 w 5537386"/>
              <a:gd name="connsiteY4" fmla="*/ 6858000 h 6866792"/>
              <a:gd name="connsiteX0" fmla="*/ 0 w 5537386"/>
              <a:gd name="connsiteY0" fmla="*/ 6858000 h 6866792"/>
              <a:gd name="connsiteX1" fmla="*/ 945238 w 5537386"/>
              <a:gd name="connsiteY1" fmla="*/ 0 h 6866792"/>
              <a:gd name="connsiteX2" fmla="*/ 5409833 w 5537386"/>
              <a:gd name="connsiteY2" fmla="*/ 358042 h 6866792"/>
              <a:gd name="connsiteX3" fmla="*/ 5537386 w 5537386"/>
              <a:gd name="connsiteY3" fmla="*/ 6866792 h 6866792"/>
              <a:gd name="connsiteX4" fmla="*/ 0 w 5537386"/>
              <a:gd name="connsiteY4" fmla="*/ 6858000 h 6866792"/>
              <a:gd name="connsiteX0" fmla="*/ 0 w 5537386"/>
              <a:gd name="connsiteY0" fmla="*/ 6868258 h 6877050"/>
              <a:gd name="connsiteX1" fmla="*/ 945238 w 5537386"/>
              <a:gd name="connsiteY1" fmla="*/ 10258 h 6877050"/>
              <a:gd name="connsiteX2" fmla="*/ 5530483 w 5537386"/>
              <a:gd name="connsiteY2" fmla="*/ 0 h 6877050"/>
              <a:gd name="connsiteX3" fmla="*/ 5537386 w 5537386"/>
              <a:gd name="connsiteY3" fmla="*/ 6877050 h 6877050"/>
              <a:gd name="connsiteX4" fmla="*/ 0 w 5537386"/>
              <a:gd name="connsiteY4" fmla="*/ 6868258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7386" h="6877050">
                <a:moveTo>
                  <a:pt x="0" y="6868258"/>
                </a:moveTo>
                <a:lnTo>
                  <a:pt x="945238" y="10258"/>
                </a:lnTo>
                <a:lnTo>
                  <a:pt x="5530483" y="0"/>
                </a:lnTo>
                <a:cubicBezTo>
                  <a:pt x="5534901" y="2286000"/>
                  <a:pt x="5532968" y="4591050"/>
                  <a:pt x="5537386" y="6877050"/>
                </a:cubicBezTo>
                <a:lnTo>
                  <a:pt x="0" y="68682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44808" y="5655593"/>
            <a:ext cx="2015901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1999" y="4869160"/>
            <a:ext cx="4248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>
                <a:solidFill>
                  <a:schemeClr val="bg1"/>
                </a:solidFill>
                <a:latin typeface="+mn-lt"/>
              </a:rPr>
              <a:t>Carlos Moedas, Commissioner, 15/05/2018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975"/>
            <a:ext cx="9144000" cy="5730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53986" y="959817"/>
            <a:ext cx="438251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0" i="1" dirty="0" smtClean="0">
                <a:solidFill>
                  <a:schemeClr val="bg1"/>
                </a:solidFill>
                <a:latin typeface="+mn-lt"/>
              </a:rPr>
              <a:t>'With </a:t>
            </a:r>
            <a:r>
              <a:rPr lang="en-GB" sz="2600" b="0" i="1" dirty="0">
                <a:solidFill>
                  <a:schemeClr val="bg1"/>
                </a:solidFill>
                <a:latin typeface="+mn-lt"/>
              </a:rPr>
              <a:t>growing international competition, Europe needs to act urgently on research and innovation. </a:t>
            </a:r>
            <a:r>
              <a:rPr lang="en-GB" sz="2600" b="0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GB" sz="2600" b="0" i="1" dirty="0" smtClean="0">
                <a:solidFill>
                  <a:schemeClr val="bg1"/>
                </a:solidFill>
                <a:latin typeface="+mn-lt"/>
              </a:rPr>
            </a:br>
            <a:r>
              <a:rPr lang="en-GB" sz="2600" b="0" i="1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GB" sz="2600" b="0" i="1" dirty="0">
                <a:solidFill>
                  <a:schemeClr val="bg1"/>
                </a:solidFill>
                <a:latin typeface="+mn-lt"/>
              </a:rPr>
              <a:t>proposed € 100 billion for the next EU research and innovation programme would be </a:t>
            </a:r>
            <a:r>
              <a:rPr lang="en-GB" sz="2600" b="0" i="1" dirty="0" smtClean="0">
                <a:solidFill>
                  <a:schemeClr val="bg1"/>
                </a:solidFill>
                <a:latin typeface="+mn-lt"/>
              </a:rPr>
              <a:t>a </a:t>
            </a:r>
            <a:r>
              <a:rPr lang="en-GB" sz="2600" b="0" i="1" dirty="0">
                <a:solidFill>
                  <a:schemeClr val="bg1"/>
                </a:solidFill>
                <a:latin typeface="+mn-lt"/>
              </a:rPr>
              <a:t>huge boost.'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493016"/>
            <a:ext cx="2232248" cy="585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95"/>
          <a:stretch/>
        </p:blipFill>
        <p:spPr>
          <a:xfrm>
            <a:off x="2727082" y="1719512"/>
            <a:ext cx="1916926" cy="28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4976" y="549623"/>
            <a:ext cx="8785225" cy="719137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</a:t>
            </a:r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urope </a:t>
            </a:r>
            <a:endParaRPr lang="en-GB" u="sng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1264" y="1124744"/>
            <a:ext cx="8208962" cy="446449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2000" i="0" dirty="0"/>
              <a:t>is the Commission proposal for a </a:t>
            </a:r>
            <a:r>
              <a:rPr lang="en-GB" sz="2000" b="1" i="0" dirty="0" smtClean="0">
                <a:solidFill>
                  <a:schemeClr val="accent3"/>
                </a:solidFill>
              </a:rPr>
              <a:t>€ 100 billion </a:t>
            </a:r>
            <a:r>
              <a:rPr lang="en-GB" sz="2000" i="0" dirty="0" smtClean="0"/>
              <a:t>programme investing in </a:t>
            </a:r>
            <a:r>
              <a:rPr lang="en-GB" sz="2000" i="0" dirty="0"/>
              <a:t>research and </a:t>
            </a:r>
            <a:r>
              <a:rPr lang="en-GB" sz="2000" i="0" dirty="0" smtClean="0"/>
              <a:t>innovation for seven years (2021-2027), including </a:t>
            </a:r>
            <a:r>
              <a:rPr lang="en-GB" sz="2000" i="0" dirty="0" err="1" smtClean="0"/>
              <a:t>Euratom</a:t>
            </a:r>
            <a:r>
              <a:rPr lang="en-GB" sz="2000" i="0" dirty="0" smtClean="0"/>
              <a:t> : </a:t>
            </a:r>
            <a:endParaRPr lang="en-GB" sz="2000" i="0" dirty="0"/>
          </a:p>
          <a:p>
            <a:pPr marL="895350" lvl="1" indent="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de-DE" b="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GB" b="0" dirty="0" smtClean="0">
                <a:solidFill>
                  <a:srgbClr val="00B0F0"/>
                </a:solidFill>
              </a:rPr>
              <a:t>to strengthen the EU's scientific and technological bases</a:t>
            </a:r>
          </a:p>
          <a:p>
            <a:pPr marL="895350" lvl="1" indent="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b="0" dirty="0" smtClean="0">
                <a:solidFill>
                  <a:srgbClr val="00B0F0"/>
                </a:solidFill>
              </a:rPr>
              <a:t>	to boost Europe's innovation capacity, competitiveness </a:t>
            </a:r>
            <a:br>
              <a:rPr lang="en-GB" b="0" dirty="0" smtClean="0">
                <a:solidFill>
                  <a:srgbClr val="00B0F0"/>
                </a:solidFill>
              </a:rPr>
            </a:br>
            <a:r>
              <a:rPr lang="en-GB" b="0" dirty="0" smtClean="0">
                <a:solidFill>
                  <a:srgbClr val="00B0F0"/>
                </a:solidFill>
              </a:rPr>
              <a:t>and jobs </a:t>
            </a:r>
          </a:p>
          <a:p>
            <a:pPr marL="895350" lvl="1" indent="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b="0" dirty="0" smtClean="0">
                <a:solidFill>
                  <a:srgbClr val="00B0F0"/>
                </a:solidFill>
              </a:rPr>
              <a:t>	to deliver on citizens' priorities and sustain our socio-economic 	model and values</a:t>
            </a:r>
          </a:p>
          <a:p>
            <a:pPr marL="0" lvl="0" indent="0">
              <a:spcBef>
                <a:spcPts val="1800"/>
              </a:spcBef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2000" b="1" i="0" dirty="0" smtClean="0">
                <a:solidFill>
                  <a:schemeClr val="accent3"/>
                </a:solidFill>
              </a:rPr>
              <a:t>€ 4.1 </a:t>
            </a:r>
            <a:r>
              <a:rPr lang="en-GB" sz="2000" b="1" i="0" dirty="0">
                <a:solidFill>
                  <a:schemeClr val="accent3"/>
                </a:solidFill>
              </a:rPr>
              <a:t>billion </a:t>
            </a:r>
            <a:r>
              <a:rPr lang="en-GB" sz="2000" i="0" dirty="0" smtClean="0"/>
              <a:t>are proposed to be allocated for </a:t>
            </a:r>
            <a:r>
              <a:rPr lang="en-GB" sz="2000" i="0" dirty="0"/>
              <a:t>defence </a:t>
            </a:r>
            <a:r>
              <a:rPr lang="en-GB" sz="2000" i="0" dirty="0" smtClean="0"/>
              <a:t>research, in a separate proposal for a European </a:t>
            </a:r>
            <a:r>
              <a:rPr lang="en-GB" sz="2000" i="0" dirty="0"/>
              <a:t>Defence </a:t>
            </a:r>
            <a:r>
              <a:rPr lang="en-GB" sz="2000" i="0" dirty="0" smtClean="0"/>
              <a:t>Fund</a:t>
            </a:r>
            <a:endParaRPr lang="en-GB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4" y="2253330"/>
            <a:ext cx="623147" cy="62314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92" y="3056498"/>
            <a:ext cx="551139" cy="55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84589"/>
            <a:ext cx="623146" cy="62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2408" y="270936"/>
            <a:ext cx="8784976" cy="720081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value through Horizon Europe:</a:t>
            </a:r>
            <a:br>
              <a:rPr lang="en-GB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u="sng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67782237"/>
              </p:ext>
            </p:extLst>
          </p:nvPr>
        </p:nvGraphicFramePr>
        <p:xfrm>
          <a:off x="118594" y="927109"/>
          <a:ext cx="8413846" cy="5814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82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6167" y="260647"/>
            <a:ext cx="8784976" cy="720081"/>
          </a:xfrm>
          <a:prstGeom prst="rect">
            <a:avLst/>
          </a:prstGeom>
        </p:spPr>
        <p:txBody>
          <a:bodyPr/>
          <a:lstStyle/>
          <a:p>
            <a:pPr marL="182563" indent="0"/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a new level ambition </a:t>
            </a:r>
            <a:r>
              <a:rPr lang="en-GB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renewed </a:t>
            </a:r>
            <a:r>
              <a:rPr lang="en-GB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R&amp;I agenda to be in pole position </a:t>
            </a:r>
            <a:endParaRPr lang="en-GB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484784"/>
            <a:ext cx="7992888" cy="3705796"/>
          </a:xfrm>
          <a:prstGeom prst="rect">
            <a:avLst/>
          </a:prstGeom>
        </p:spPr>
        <p:txBody>
          <a:bodyPr/>
          <a:lstStyle/>
          <a:p>
            <a:pPr marL="265113" indent="-265113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 smtClean="0"/>
              <a:t>Ensuring essential investment and stimulating private investment</a:t>
            </a:r>
          </a:p>
          <a:p>
            <a:pPr marL="265113" indent="-265113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 smtClean="0"/>
              <a:t>Making regulatory frameworks fit for innovation</a:t>
            </a:r>
          </a:p>
          <a:p>
            <a:pPr marL="265113" indent="-265113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 smtClean="0"/>
              <a:t>Becoming a front runner in market-creating innovation</a:t>
            </a:r>
          </a:p>
          <a:p>
            <a:pPr marL="265113" indent="-265113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 smtClean="0"/>
              <a:t>Reconnecting R&amp;I with citizens through EU-wide R&amp;I missions</a:t>
            </a:r>
          </a:p>
          <a:p>
            <a:pPr marL="265113" indent="-265113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Supporting the dissemination of innovation throughout the Union</a:t>
            </a:r>
          </a:p>
          <a:p>
            <a:pPr marL="265113" indent="-265113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 smtClean="0">
                <a:cs typeface="Arial" panose="020B0604020202020204" pitchFamily="34" charset="0"/>
              </a:rPr>
              <a:t>Investing in skills and empower universities to become more entrepreneurial and interdisciplinary</a:t>
            </a:r>
            <a:endParaRPr lang="en-GB" sz="2000" i="0" dirty="0" smtClean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/>
          <a:stretch/>
        </p:blipFill>
        <p:spPr>
          <a:xfrm>
            <a:off x="2483768" y="5157192"/>
            <a:ext cx="4106055" cy="16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2976" y="278936"/>
            <a:ext cx="8784976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chemeClr val="accent6"/>
                </a:solidFill>
                <a:cs typeface="Arial" panose="020B0604020202020204" pitchFamily="34" charset="0"/>
              </a:rPr>
              <a:t>Horizon Europe evolution not revolution!</a:t>
            </a:r>
            <a:endParaRPr lang="en-GB" u="sng" kern="0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9552" y="980728"/>
            <a:ext cx="8306320" cy="4827880"/>
            <a:chOff x="539552" y="1121400"/>
            <a:chExt cx="8306320" cy="4827880"/>
          </a:xfrm>
        </p:grpSpPr>
        <p:sp>
          <p:nvSpPr>
            <p:cNvPr id="6" name="Rectangle 5"/>
            <p:cNvSpPr/>
            <p:nvPr/>
          </p:nvSpPr>
          <p:spPr>
            <a:xfrm>
              <a:off x="611188" y="2737173"/>
              <a:ext cx="8234684" cy="321210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1188" y="1556792"/>
              <a:ext cx="8209284" cy="81567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552" y="1121400"/>
              <a:ext cx="8280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0" dirty="0">
                  <a:solidFill>
                    <a:schemeClr val="accent6"/>
                  </a:solidFill>
                  <a:latin typeface="Arial" charset="0"/>
                </a:rPr>
                <a:t>Specific objectives of the </a:t>
              </a:r>
              <a:r>
                <a:rPr lang="en-GB" sz="1800" b="0" dirty="0" smtClean="0">
                  <a:solidFill>
                    <a:schemeClr val="accent6"/>
                  </a:solidFill>
                  <a:latin typeface="Arial" charset="0"/>
                </a:rPr>
                <a:t>Programme</a:t>
              </a:r>
              <a:endParaRPr lang="en-GB" sz="1800" b="0" dirty="0">
                <a:solidFill>
                  <a:schemeClr val="accent6"/>
                </a:solidFill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56176" y="1628800"/>
              <a:ext cx="2592288" cy="4320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0" dirty="0">
                  <a:solidFill>
                    <a:schemeClr val="bg1"/>
                  </a:solidFill>
                  <a:latin typeface="Arial" charset="0"/>
                </a:rPr>
                <a:t>Foster all forms of innovation and strengthen market deployment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55876" y="1628800"/>
              <a:ext cx="2592288" cy="4320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0" dirty="0">
                  <a:solidFill>
                    <a:schemeClr val="bg1"/>
                  </a:solidFill>
                  <a:latin typeface="Arial" charset="0"/>
                </a:rPr>
                <a:t>Strengthen the impact of R&amp;I </a:t>
              </a:r>
              <a:r>
                <a:rPr lang="en-GB" sz="1100" b="0" dirty="0" smtClean="0">
                  <a:solidFill>
                    <a:schemeClr val="bg1"/>
                  </a:solidFill>
                  <a:latin typeface="Arial" charset="0"/>
                </a:rPr>
                <a:t/>
              </a:r>
              <a:br>
                <a:rPr lang="en-GB" sz="1100" b="0" dirty="0" smtClean="0">
                  <a:solidFill>
                    <a:schemeClr val="bg1"/>
                  </a:solidFill>
                  <a:latin typeface="Arial" charset="0"/>
                </a:rPr>
              </a:br>
              <a:r>
                <a:rPr lang="en-GB" sz="1100" b="0" dirty="0" smtClean="0">
                  <a:solidFill>
                    <a:schemeClr val="bg1"/>
                  </a:solidFill>
                  <a:latin typeface="Arial" charset="0"/>
                </a:rPr>
                <a:t>in </a:t>
              </a:r>
              <a:r>
                <a:rPr lang="en-GB" sz="1100" b="0" dirty="0">
                  <a:solidFill>
                    <a:schemeClr val="bg1"/>
                  </a:solidFill>
                  <a:latin typeface="Arial" charset="0"/>
                </a:rPr>
                <a:t>supporting EU policies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5576" y="1628800"/>
              <a:ext cx="2592288" cy="4320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0" dirty="0">
                  <a:solidFill>
                    <a:schemeClr val="bg1"/>
                  </a:solidFill>
                  <a:latin typeface="Arial" charset="0"/>
                </a:rPr>
                <a:t>Support the creation and diffusion </a:t>
              </a:r>
              <a:r>
                <a:rPr lang="en-GB" sz="1100" b="0" dirty="0" smtClean="0">
                  <a:solidFill>
                    <a:schemeClr val="bg1"/>
                  </a:solidFill>
                  <a:latin typeface="Arial" charset="0"/>
                </a:rPr>
                <a:t/>
              </a:r>
              <a:br>
                <a:rPr lang="en-GB" sz="1100" b="0" dirty="0" smtClean="0">
                  <a:solidFill>
                    <a:schemeClr val="bg1"/>
                  </a:solidFill>
                  <a:latin typeface="Arial" charset="0"/>
                </a:rPr>
              </a:br>
              <a:r>
                <a:rPr lang="en-GB" sz="1100" b="0" dirty="0" smtClean="0">
                  <a:solidFill>
                    <a:schemeClr val="bg1"/>
                  </a:solidFill>
                  <a:latin typeface="Arial" charset="0"/>
                </a:rPr>
                <a:t>of </a:t>
              </a:r>
              <a:r>
                <a:rPr lang="en-GB" sz="1100" b="0" dirty="0">
                  <a:solidFill>
                    <a:schemeClr val="bg1"/>
                  </a:solidFill>
                  <a:latin typeface="Arial" charset="0"/>
                </a:rPr>
                <a:t>high-quality knowledge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1188" y="2064688"/>
              <a:ext cx="82092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Arial" charset="0"/>
                </a:rPr>
                <a:t>Optimise the Programme’s delivery for impact in a strengthened ERA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19944" y="5091132"/>
              <a:ext cx="8017172" cy="714132"/>
              <a:chOff x="755576" y="5091132"/>
              <a:chExt cx="8017172" cy="71413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63588" y="5091132"/>
                <a:ext cx="8009160" cy="71413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55576" y="5093322"/>
                <a:ext cx="80171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bg2"/>
                    </a:solidFill>
                    <a:latin typeface="Arial" charset="0"/>
                  </a:rPr>
                  <a:t>Strengthening the European Research Area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70076" y="5451388"/>
              <a:ext cx="7691508" cy="267960"/>
              <a:chOff x="971409" y="5451388"/>
              <a:chExt cx="7691508" cy="26796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4868230" y="5451388"/>
                <a:ext cx="3794687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0" dirty="0">
                    <a:solidFill>
                      <a:schemeClr val="accent6"/>
                    </a:solidFill>
                    <a:latin typeface="Arial" charset="0"/>
                  </a:rPr>
                  <a:t>Reforming and Enhancing the European R&amp;I system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71409" y="5457738"/>
                <a:ext cx="3794687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0" dirty="0">
                    <a:solidFill>
                      <a:schemeClr val="accent6"/>
                    </a:solidFill>
                    <a:latin typeface="Arial" charset="0"/>
                  </a:rPr>
                  <a:t>Sharing excellence</a:t>
                </a: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 bwMode="auto">
            <a:xfrm>
              <a:off x="2079973" y="2372465"/>
              <a:ext cx="0" cy="17449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4746104" y="2389138"/>
              <a:ext cx="0" cy="33645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452320" y="2372465"/>
              <a:ext cx="0" cy="17449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2079973" y="2540692"/>
              <a:ext cx="5372347" cy="626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755576" y="2861592"/>
              <a:ext cx="2592288" cy="2136285"/>
              <a:chOff x="755576" y="2840595"/>
              <a:chExt cx="2592288" cy="213628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755576" y="2840595"/>
                <a:ext cx="2592288" cy="213628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94122" y="2845499"/>
                <a:ext cx="195374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bg2"/>
                    </a:solidFill>
                    <a:latin typeface="Arial" charset="0"/>
                  </a:rPr>
                  <a:t>Pillar 1</a:t>
                </a:r>
              </a:p>
              <a:p>
                <a:r>
                  <a:rPr lang="en-GB" sz="1200" b="0" dirty="0" smtClean="0">
                    <a:solidFill>
                      <a:schemeClr val="bg2"/>
                    </a:solidFill>
                    <a:latin typeface="Arial" charset="0"/>
                  </a:rPr>
                  <a:t>Open Science</a:t>
                </a:r>
                <a:endParaRPr lang="en-GB" sz="1200" b="0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94470" y="3588068"/>
                <a:ext cx="2304256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0" dirty="0">
                    <a:solidFill>
                      <a:schemeClr val="accent6"/>
                    </a:solidFill>
                    <a:latin typeface="Arial" charset="0"/>
                  </a:rPr>
                  <a:t>European Research </a:t>
                </a:r>
                <a:r>
                  <a:rPr lang="en-GB" sz="1100" b="0" dirty="0" smtClean="0">
                    <a:solidFill>
                      <a:schemeClr val="accent6"/>
                    </a:solidFill>
                    <a:latin typeface="Arial" charset="0"/>
                  </a:rPr>
                  <a:t>Council</a:t>
                </a:r>
                <a:endParaRPr lang="en-GB" sz="1100" b="0" dirty="0">
                  <a:solidFill>
                    <a:schemeClr val="accent6"/>
                  </a:solidFill>
                  <a:latin typeface="Arial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94470" y="4004233"/>
                <a:ext cx="2304256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0" dirty="0" smtClean="0">
                    <a:solidFill>
                      <a:schemeClr val="accent6"/>
                    </a:solidFill>
                    <a:latin typeface="Arial" charset="0"/>
                  </a:rPr>
                  <a:t>Marie </a:t>
                </a:r>
                <a:r>
                  <a:rPr lang="en-GB" sz="1100" b="0" dirty="0" err="1" smtClean="0">
                    <a:solidFill>
                      <a:schemeClr val="accent6"/>
                    </a:solidFill>
                    <a:latin typeface="Arial" charset="0"/>
                  </a:rPr>
                  <a:t>Skłodowska</a:t>
                </a:r>
                <a:r>
                  <a:rPr lang="en-GB" sz="1100" b="0" dirty="0" smtClean="0">
                    <a:solidFill>
                      <a:schemeClr val="accent6"/>
                    </a:solidFill>
                    <a:latin typeface="Arial" charset="0"/>
                  </a:rPr>
                  <a:t>-Curie Actions</a:t>
                </a:r>
                <a:endParaRPr lang="en-GB" sz="1100" b="0" dirty="0">
                  <a:solidFill>
                    <a:schemeClr val="accent6"/>
                  </a:solidFill>
                  <a:latin typeface="Arial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94470" y="4470540"/>
                <a:ext cx="2304256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0" dirty="0">
                    <a:solidFill>
                      <a:schemeClr val="accent6"/>
                    </a:solidFill>
                    <a:latin typeface="Arial" charset="0"/>
                  </a:rPr>
                  <a:t>Infrastructures</a:t>
                </a: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02375" y="2958728"/>
                <a:ext cx="433100" cy="433100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137310" y="2852646"/>
              <a:ext cx="2592288" cy="2154180"/>
              <a:chOff x="6180460" y="2822700"/>
              <a:chExt cx="2592288" cy="215418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180460" y="2822700"/>
                <a:ext cx="2592288" cy="215418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804248" y="2851849"/>
                <a:ext cx="19685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bg2"/>
                    </a:solidFill>
                    <a:latin typeface="Arial" charset="0"/>
                  </a:rPr>
                  <a:t>Pillar 3</a:t>
                </a:r>
              </a:p>
              <a:p>
                <a:r>
                  <a:rPr lang="en-GB" sz="1200" b="0" dirty="0">
                    <a:solidFill>
                      <a:schemeClr val="bg2"/>
                    </a:solidFill>
                    <a:latin typeface="Arial" charset="0"/>
                  </a:rPr>
                  <a:t>Open Innovation</a:t>
                </a: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6289361" y="3585716"/>
                <a:ext cx="2352224" cy="1137079"/>
                <a:chOff x="6289361" y="3573016"/>
                <a:chExt cx="2352224" cy="1137079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6289361" y="3573016"/>
                  <a:ext cx="2352224" cy="261610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100" b="0" dirty="0">
                      <a:solidFill>
                        <a:schemeClr val="accent6"/>
                      </a:solidFill>
                      <a:latin typeface="Arial" charset="0"/>
                    </a:rPr>
                    <a:t>European Innovation Council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289361" y="3935747"/>
                  <a:ext cx="2352224" cy="261610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100" b="0" dirty="0" smtClean="0">
                      <a:solidFill>
                        <a:schemeClr val="accent6"/>
                      </a:solidFill>
                      <a:latin typeface="Arial" charset="0"/>
                    </a:rPr>
                    <a:t>European innovation </a:t>
                  </a:r>
                  <a:r>
                    <a:rPr lang="en-GB" sz="1100" b="0" dirty="0">
                      <a:solidFill>
                        <a:schemeClr val="accent6"/>
                      </a:solidFill>
                      <a:latin typeface="Arial" charset="0"/>
                    </a:rPr>
                    <a:t>ecosystems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289361" y="4279208"/>
                  <a:ext cx="2352224" cy="430887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0" dirty="0">
                      <a:solidFill>
                        <a:schemeClr val="accent6"/>
                      </a:solidFill>
                      <a:latin typeface="Arial" charset="0"/>
                    </a:rPr>
                    <a:t>European Institute of Innovation </a:t>
                  </a:r>
                  <a:r>
                    <a:rPr lang="en-US" sz="1100" b="0" dirty="0" smtClean="0">
                      <a:solidFill>
                        <a:schemeClr val="accent6"/>
                      </a:solidFill>
                      <a:latin typeface="Arial" charset="0"/>
                    </a:rPr>
                    <a:t/>
                  </a:r>
                  <a:br>
                    <a:rPr lang="en-US" sz="1100" b="0" dirty="0" smtClean="0">
                      <a:solidFill>
                        <a:schemeClr val="accent6"/>
                      </a:solidFill>
                      <a:latin typeface="Arial" charset="0"/>
                    </a:rPr>
                  </a:br>
                  <a:r>
                    <a:rPr lang="en-US" sz="1100" b="0" dirty="0" smtClean="0">
                      <a:solidFill>
                        <a:schemeClr val="accent6"/>
                      </a:solidFill>
                      <a:latin typeface="Arial" charset="0"/>
                    </a:rPr>
                    <a:t>and </a:t>
                  </a:r>
                  <a:r>
                    <a:rPr lang="en-US" sz="1100" b="0" dirty="0">
                      <a:solidFill>
                        <a:schemeClr val="accent6"/>
                      </a:solidFill>
                      <a:latin typeface="Arial" charset="0"/>
                    </a:rPr>
                    <a:t>Technology</a:t>
                  </a:r>
                </a:p>
              </p:txBody>
            </p:sp>
          </p:grp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82340" y="2963796"/>
                <a:ext cx="441023" cy="441023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3428748" y="2852645"/>
              <a:ext cx="2592288" cy="2154181"/>
              <a:chOff x="3482008" y="2822699"/>
              <a:chExt cx="2592288" cy="215418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482008" y="2822699"/>
                <a:ext cx="2592288" cy="215418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800" b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99323" y="2852936"/>
                <a:ext cx="197497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bg2"/>
                    </a:solidFill>
                    <a:latin typeface="Arial" charset="0"/>
                  </a:rPr>
                  <a:t>Pillar 2</a:t>
                </a:r>
                <a:endParaRPr lang="en-GB" sz="1400" dirty="0">
                  <a:solidFill>
                    <a:schemeClr val="bg2"/>
                  </a:solidFill>
                  <a:latin typeface="Arial" charset="0"/>
                </a:endParaRPr>
              </a:p>
              <a:p>
                <a:r>
                  <a:rPr lang="en-GB" sz="1200" b="0" dirty="0">
                    <a:solidFill>
                      <a:schemeClr val="bg2"/>
                    </a:solidFill>
                    <a:latin typeface="Arial" charset="0"/>
                  </a:rPr>
                  <a:t>Global Challenges and Industrial Competitiveness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604419" y="3589052"/>
                <a:ext cx="2354757" cy="90024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marL="358775" indent="-1714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en-US" sz="1050" b="0" dirty="0">
                    <a:solidFill>
                      <a:schemeClr val="accent6"/>
                    </a:solidFill>
                    <a:latin typeface="Arial" charset="0"/>
                  </a:rPr>
                  <a:t>Health</a:t>
                </a:r>
              </a:p>
              <a:p>
                <a:pPr marL="358775" indent="-1714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en-US" sz="1050" b="0" dirty="0">
                    <a:solidFill>
                      <a:schemeClr val="accent6"/>
                    </a:solidFill>
                    <a:latin typeface="Arial" charset="0"/>
                  </a:rPr>
                  <a:t>Inclusive and Secure Society</a:t>
                </a:r>
              </a:p>
              <a:p>
                <a:pPr marL="358775" indent="-1714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en-US" sz="1050" b="0" dirty="0">
                    <a:solidFill>
                      <a:schemeClr val="accent6"/>
                    </a:solidFill>
                    <a:latin typeface="Arial" charset="0"/>
                  </a:rPr>
                  <a:t>Digital and Industry</a:t>
                </a:r>
              </a:p>
              <a:p>
                <a:pPr marL="358775" indent="-1714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en-US" sz="1050" b="0" dirty="0">
                    <a:solidFill>
                      <a:schemeClr val="accent6"/>
                    </a:solidFill>
                    <a:latin typeface="Arial" charset="0"/>
                  </a:rPr>
                  <a:t>Climate, Energy and Mobility</a:t>
                </a:r>
              </a:p>
              <a:p>
                <a:pPr marL="358775" indent="-171450"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en-US" sz="1050" b="0" dirty="0">
                    <a:solidFill>
                      <a:schemeClr val="accent6"/>
                    </a:solidFill>
                    <a:latin typeface="Arial" charset="0"/>
                  </a:rPr>
                  <a:t>Food and natural resources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613000" y="4547006"/>
                <a:ext cx="2346176" cy="2616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0" dirty="0" smtClean="0">
                    <a:solidFill>
                      <a:schemeClr val="accent6"/>
                    </a:solidFill>
                    <a:latin typeface="Arial" charset="0"/>
                  </a:rPr>
                  <a:t>Joint </a:t>
                </a:r>
                <a:r>
                  <a:rPr lang="en-GB" sz="1100" b="0" dirty="0">
                    <a:solidFill>
                      <a:schemeClr val="accent6"/>
                    </a:solidFill>
                    <a:latin typeface="Arial" charset="0"/>
                  </a:rPr>
                  <a:t>Research Centre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>
                <a:off x="3299037" y="3911961"/>
                <a:ext cx="8895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chemeClr val="accent6"/>
                    </a:solidFill>
                    <a:latin typeface="Arial" charset="0"/>
                  </a:rPr>
                  <a:t>Clusters</a:t>
                </a:r>
              </a:p>
            </p:txBody>
          </p:sp>
          <p:pic>
            <p:nvPicPr>
              <p:cNvPr id="27" name="Picture 4" descr="C:\Users\ravetju\AppData\Local\Temp\1\earth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9303" y="2963796"/>
                <a:ext cx="442902" cy="442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400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4976" y="548679"/>
            <a:ext cx="7715200" cy="72008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r>
              <a:rPr lang="en-GB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Horizon Europe: € 100 billion*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988840"/>
            <a:ext cx="3960440" cy="39218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GB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98584370"/>
              </p:ext>
            </p:extLst>
          </p:nvPr>
        </p:nvGraphicFramePr>
        <p:xfrm>
          <a:off x="606004" y="1006831"/>
          <a:ext cx="8243804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4513" y="5733256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174625"/>
            <a:r>
              <a:rPr lang="en-GB" sz="1600" dirty="0" smtClean="0">
                <a:solidFill>
                  <a:srgbClr val="878685">
                    <a:lumMod val="50000"/>
                  </a:srgbClr>
                </a:solidFill>
              </a:rPr>
              <a:t>*</a:t>
            </a:r>
            <a:r>
              <a:rPr lang="en-GB" sz="1600" dirty="0"/>
              <a:t> </a:t>
            </a:r>
            <a:r>
              <a:rPr lang="en-GB" sz="1600" b="0" dirty="0" smtClean="0">
                <a:solidFill>
                  <a:srgbClr val="878685">
                    <a:lumMod val="50000"/>
                  </a:srgbClr>
                </a:solidFill>
              </a:rPr>
              <a:t>This </a:t>
            </a:r>
            <a:r>
              <a:rPr lang="en-GB" sz="1600" b="0" dirty="0">
                <a:solidFill>
                  <a:srgbClr val="878685">
                    <a:lumMod val="50000"/>
                  </a:srgbClr>
                </a:solidFill>
              </a:rPr>
              <a:t>envelope includes EUR </a:t>
            </a:r>
            <a:r>
              <a:rPr lang="en-GB" sz="1600" b="0" dirty="0" smtClean="0">
                <a:solidFill>
                  <a:srgbClr val="878685">
                    <a:lumMod val="50000"/>
                  </a:srgbClr>
                </a:solidFill>
              </a:rPr>
              <a:t>3.5 billion </a:t>
            </a:r>
            <a:r>
              <a:rPr lang="en-GB" sz="1600" b="0" dirty="0">
                <a:solidFill>
                  <a:srgbClr val="878685">
                    <a:lumMod val="50000"/>
                  </a:srgbClr>
                </a:solidFill>
              </a:rPr>
              <a:t>allocated </a:t>
            </a:r>
            <a:r>
              <a:rPr lang="en-GB" sz="1600" b="0" dirty="0" smtClean="0">
                <a:solidFill>
                  <a:srgbClr val="878685">
                    <a:lumMod val="50000"/>
                  </a:srgbClr>
                </a:solidFill>
              </a:rPr>
              <a:t>under the </a:t>
            </a:r>
            <a:r>
              <a:rPr lang="en-GB" sz="1600" b="0" dirty="0">
                <a:solidFill>
                  <a:srgbClr val="878685">
                    <a:lumMod val="50000"/>
                  </a:srgbClr>
                </a:solidFill>
              </a:rPr>
              <a:t>InvestEU Fund.</a:t>
            </a:r>
          </a:p>
          <a:p>
            <a:endParaRPr lang="en-GB" sz="1600" b="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4127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tx2"/>
              </a:buClr>
            </a:pPr>
            <a:r>
              <a:rPr lang="en-GB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		     Key Novelties</a:t>
            </a:r>
            <a:br>
              <a:rPr lang="en-GB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Horizon 2020 Interim Evaluation	        in Horizon Europe</a:t>
            </a:r>
            <a:endParaRPr lang="en-GB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4819" y="3162806"/>
            <a:ext cx="2975613" cy="26424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73530" y="1422497"/>
            <a:ext cx="2986902" cy="164646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cxnSp>
        <p:nvCxnSpPr>
          <p:cNvPr id="18" name="Curved Connector 17"/>
          <p:cNvCxnSpPr/>
          <p:nvPr/>
        </p:nvCxnSpPr>
        <p:spPr bwMode="auto">
          <a:xfrm>
            <a:off x="1547664" y="4155019"/>
            <a:ext cx="1037025" cy="684360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5636557" y="3247192"/>
            <a:ext cx="2664296" cy="852900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500" dirty="0" smtClean="0">
                <a:solidFill>
                  <a:srgbClr val="404A52"/>
                </a:solidFill>
              </a:rPr>
              <a:t>Extended association and international cooperation possibilities</a:t>
            </a:r>
            <a:endParaRPr lang="en-GB" sz="1500" dirty="0">
              <a:solidFill>
                <a:srgbClr val="404A52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96105" y="2393153"/>
            <a:ext cx="3447904" cy="6300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Create more impact through mission-orientation and citizens' involvement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196104" y="1590659"/>
            <a:ext cx="3447905" cy="6300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Support breakthrough innovation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96105" y="3491323"/>
            <a:ext cx="3303888" cy="6300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Strengthen international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cooperation based on reciprocity</a:t>
            </a:r>
            <a:endParaRPr lang="en-GB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96105" y="4293523"/>
            <a:ext cx="3159872" cy="6300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Reinforce </a:t>
            </a:r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openness whilst safeguarding EU interests</a:t>
            </a:r>
            <a:endParaRPr lang="en-GB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96104" y="5119264"/>
            <a:ext cx="3303889" cy="6300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Rationalise the funding landscape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36557" y="1521679"/>
            <a:ext cx="2664296" cy="6308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404A52"/>
                </a:solidFill>
              </a:rPr>
              <a:t>European Innovation Council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46854" y="2301747"/>
            <a:ext cx="2653999" cy="630825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404A52"/>
                </a:solidFill>
              </a:rPr>
              <a:t>R&amp;I Missions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36557" y="5027760"/>
            <a:ext cx="2664296" cy="667396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404A52"/>
                </a:solidFill>
              </a:rPr>
              <a:t>New approach to Partnerships</a:t>
            </a:r>
            <a:endParaRPr lang="en-GB" sz="1600" dirty="0">
              <a:solidFill>
                <a:srgbClr val="404A5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36557" y="4203461"/>
            <a:ext cx="2664296" cy="729643"/>
          </a:xfrm>
          <a:prstGeom prst="rect">
            <a:avLst/>
          </a:prstGeom>
          <a:solidFill>
            <a:schemeClr val="bg1"/>
          </a:solidFill>
          <a:ln w="317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404A52"/>
                </a:solidFill>
              </a:rPr>
              <a:t>Open science policy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4636023" y="3689660"/>
            <a:ext cx="274738" cy="224718"/>
          </a:xfrm>
          <a:prstGeom prst="rightArrow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4636023" y="4477207"/>
            <a:ext cx="274738" cy="224718"/>
          </a:xfrm>
          <a:prstGeom prst="rightArrow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4636023" y="5244402"/>
            <a:ext cx="274738" cy="224718"/>
          </a:xfrm>
          <a:prstGeom prst="rightArrow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4636023" y="2595822"/>
            <a:ext cx="274738" cy="224718"/>
          </a:xfrm>
          <a:prstGeom prst="rightArrow">
            <a:avLst/>
          </a:prstGeom>
          <a:solidFill>
            <a:schemeClr val="tx2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4636023" y="1772816"/>
            <a:ext cx="274738" cy="224718"/>
          </a:xfrm>
          <a:prstGeom prst="rightArrow">
            <a:avLst/>
          </a:prstGeom>
          <a:solidFill>
            <a:schemeClr val="tx2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 rot="5400000">
            <a:off x="7890817" y="1984921"/>
            <a:ext cx="1465283" cy="49131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rgbClr val="0E4194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 rot="5400000">
            <a:off x="7714439" y="4314442"/>
            <a:ext cx="1818038" cy="49131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rgbClr val="0E4194"/>
              </a:solidFill>
            </a:endParaRPr>
          </a:p>
        </p:txBody>
      </p:sp>
      <p:pic>
        <p:nvPicPr>
          <p:cNvPr id="31" name="Picture 37" descr="C:\Users\ravetju\AppData\Local\Temp\flash-2.png"/>
          <p:cNvPicPr/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5" y="1725165"/>
            <a:ext cx="414927" cy="41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1" descr="target-1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4" y="2489925"/>
            <a:ext cx="487618" cy="48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9" descr="hand-shake-1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7" y="3537272"/>
            <a:ext cx="567600" cy="5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ravetju\AppData\Local\Temp\padlock-unlock-1.png"/>
          <p:cNvPicPr/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4" y="4375236"/>
            <a:ext cx="428660" cy="42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52" descr="C:\Users\ravetju\AppData\Local\Temp\tick-inside-circle-1.png"/>
          <p:cNvPicPr/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4" y="5198196"/>
            <a:ext cx="472192" cy="472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1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12706" y="1412776"/>
            <a:ext cx="8003232" cy="5400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  <a:buClr>
                <a:srgbClr val="F8A907"/>
              </a:buClr>
              <a:buFont typeface="Wingdings" panose="05000000000000000000" pitchFamily="2" charset="2"/>
              <a:buChar char="§"/>
            </a:pPr>
            <a:r>
              <a:rPr lang="fr-BE" sz="2000" b="0" i="0" dirty="0" err="1" smtClean="0">
                <a:solidFill>
                  <a:srgbClr val="878685">
                    <a:lumMod val="50000"/>
                  </a:srgbClr>
                </a:solidFill>
              </a:rPr>
              <a:t>Further</a:t>
            </a:r>
            <a:r>
              <a:rPr lang="fr-BE" sz="2000" b="0" i="0" dirty="0" smtClean="0">
                <a:solidFill>
                  <a:srgbClr val="878685">
                    <a:lumMod val="50000"/>
                  </a:srgbClr>
                </a:solidFill>
              </a:rPr>
              <a:t> </a:t>
            </a:r>
            <a:r>
              <a:rPr lang="fr-BE" sz="2000" b="0" i="0" dirty="0" err="1" smtClean="0">
                <a:solidFill>
                  <a:srgbClr val="878685">
                    <a:lumMod val="50000"/>
                  </a:srgbClr>
                </a:solidFill>
              </a:rPr>
              <a:t>alignment</a:t>
            </a:r>
            <a:r>
              <a:rPr lang="fr-BE" sz="2000" b="0" i="0" dirty="0" smtClean="0">
                <a:solidFill>
                  <a:srgbClr val="878685">
                    <a:lumMod val="50000"/>
                  </a:srgbClr>
                </a:solidFill>
              </a:rPr>
              <a:t> to the </a:t>
            </a:r>
            <a:r>
              <a:rPr lang="fr-BE" sz="2000" i="0" dirty="0">
                <a:solidFill>
                  <a:srgbClr val="00B0F0"/>
                </a:solidFill>
              </a:rPr>
              <a:t>Financial </a:t>
            </a:r>
            <a:r>
              <a:rPr lang="fr-BE" sz="2000" i="0" dirty="0" err="1">
                <a:solidFill>
                  <a:srgbClr val="00B0F0"/>
                </a:solidFill>
              </a:rPr>
              <a:t>Regulation</a:t>
            </a:r>
            <a:endParaRPr lang="fr-BE" sz="2000" i="0" dirty="0">
              <a:solidFill>
                <a:srgbClr val="00B0F0"/>
              </a:solidFill>
            </a:endParaRPr>
          </a:p>
          <a:p>
            <a:pPr>
              <a:spcAft>
                <a:spcPts val="1200"/>
              </a:spcAft>
              <a:buClr>
                <a:srgbClr val="F8A907"/>
              </a:buClr>
              <a:buFont typeface="Wingdings" panose="05000000000000000000" pitchFamily="2" charset="2"/>
              <a:buChar char="§"/>
            </a:pPr>
            <a:r>
              <a:rPr lang="en-GB" sz="2000" b="0" i="0" dirty="0" smtClean="0">
                <a:solidFill>
                  <a:srgbClr val="878685">
                    <a:lumMod val="50000"/>
                  </a:srgbClr>
                </a:solidFill>
              </a:rPr>
              <a:t>Increased </a:t>
            </a:r>
            <a:r>
              <a:rPr lang="en-GB" sz="2000" b="0" i="0" dirty="0">
                <a:solidFill>
                  <a:srgbClr val="878685">
                    <a:lumMod val="50000"/>
                  </a:srgbClr>
                </a:solidFill>
              </a:rPr>
              <a:t>use of </a:t>
            </a:r>
            <a:r>
              <a:rPr lang="en-GB" sz="2000" i="0" dirty="0">
                <a:solidFill>
                  <a:srgbClr val="00B0F0"/>
                </a:solidFill>
              </a:rPr>
              <a:t>simplified forms of grants </a:t>
            </a:r>
            <a:r>
              <a:rPr lang="en-GB" sz="2000" b="0" i="0" dirty="0">
                <a:solidFill>
                  <a:srgbClr val="878685">
                    <a:lumMod val="50000"/>
                  </a:srgbClr>
                </a:solidFill>
              </a:rPr>
              <a:t>where </a:t>
            </a:r>
            <a:r>
              <a:rPr lang="en-GB" sz="2000" b="0" i="0" dirty="0" smtClean="0">
                <a:solidFill>
                  <a:srgbClr val="878685">
                    <a:lumMod val="50000"/>
                  </a:srgbClr>
                </a:solidFill>
              </a:rPr>
              <a:t>appropriate </a:t>
            </a:r>
          </a:p>
          <a:p>
            <a:pPr>
              <a:spcAft>
                <a:spcPts val="1200"/>
              </a:spcAft>
              <a:buClr>
                <a:srgbClr val="F8A907"/>
              </a:buClr>
              <a:buFont typeface="Wingdings" panose="05000000000000000000" pitchFamily="2" charset="2"/>
              <a:buChar char="§"/>
            </a:pPr>
            <a:r>
              <a:rPr lang="en-GB" sz="2000" b="0" i="0" dirty="0" smtClean="0">
                <a:solidFill>
                  <a:srgbClr val="878685">
                    <a:lumMod val="50000"/>
                  </a:srgbClr>
                </a:solidFill>
              </a:rPr>
              <a:t>Broader </a:t>
            </a:r>
            <a:r>
              <a:rPr lang="en-GB" sz="2000" b="0" i="0" dirty="0">
                <a:solidFill>
                  <a:srgbClr val="878685">
                    <a:lumMod val="50000"/>
                  </a:srgbClr>
                </a:solidFill>
              </a:rPr>
              <a:t>acceptance of </a:t>
            </a:r>
            <a:r>
              <a:rPr lang="en-GB" sz="2000" i="0" dirty="0">
                <a:solidFill>
                  <a:srgbClr val="00B0F0"/>
                </a:solidFill>
              </a:rPr>
              <a:t>usual cost accounting practices </a:t>
            </a:r>
          </a:p>
          <a:p>
            <a:pPr>
              <a:spcAft>
                <a:spcPts val="1200"/>
              </a:spcAft>
              <a:buClr>
                <a:srgbClr val="F8A907"/>
              </a:buClr>
              <a:buFont typeface="Wingdings" panose="05000000000000000000" pitchFamily="2" charset="2"/>
              <a:buChar char="§"/>
            </a:pPr>
            <a:r>
              <a:rPr lang="en-GB" sz="2000" b="0" i="0" dirty="0" smtClean="0">
                <a:solidFill>
                  <a:srgbClr val="878685">
                    <a:lumMod val="50000"/>
                  </a:srgbClr>
                </a:solidFill>
              </a:rPr>
              <a:t>Enhanced </a:t>
            </a:r>
            <a:r>
              <a:rPr lang="en-GB" sz="2000" i="0" dirty="0">
                <a:solidFill>
                  <a:srgbClr val="00B0F0"/>
                </a:solidFill>
              </a:rPr>
              <a:t>cross-reliance on audits </a:t>
            </a:r>
            <a:r>
              <a:rPr lang="en-GB" sz="2000" b="0" i="0" dirty="0">
                <a:solidFill>
                  <a:srgbClr val="878685">
                    <a:lumMod val="50000"/>
                  </a:srgbClr>
                </a:solidFill>
              </a:rPr>
              <a:t>benefiting beneficiaries taking part in several Union programmes</a:t>
            </a:r>
          </a:p>
          <a:p>
            <a:pPr marL="0" lvl="1" indent="0">
              <a:spcAft>
                <a:spcPts val="1200"/>
              </a:spcAft>
              <a:buClr>
                <a:srgbClr val="F8A907"/>
              </a:buClr>
              <a:buNone/>
            </a:pPr>
            <a:r>
              <a:rPr lang="en-IE" kern="0" dirty="0" smtClean="0">
                <a:solidFill>
                  <a:srgbClr val="0E4194"/>
                </a:solidFill>
              </a:rPr>
              <a:t>Continuity </a:t>
            </a:r>
            <a:r>
              <a:rPr lang="en-IE" kern="0" dirty="0">
                <a:solidFill>
                  <a:srgbClr val="0E4194"/>
                </a:solidFill>
              </a:rPr>
              <a:t>and consistency for beneficiaries through:</a:t>
            </a:r>
          </a:p>
          <a:p>
            <a:pPr marL="342900" lvl="1" indent="-342900">
              <a:spcAft>
                <a:spcPts val="1200"/>
              </a:spcAft>
              <a:buClr>
                <a:srgbClr val="F8A907"/>
              </a:buClr>
              <a:buFont typeface="Wingdings" panose="05000000000000000000" pitchFamily="2" charset="2"/>
              <a:buChar char="§"/>
            </a:pPr>
            <a:r>
              <a:rPr lang="en-IE" b="0" dirty="0" smtClean="0">
                <a:solidFill>
                  <a:srgbClr val="878685">
                    <a:lumMod val="50000"/>
                  </a:srgbClr>
                </a:solidFill>
                <a:latin typeface="Arial"/>
              </a:rPr>
              <a:t>Attractive </a:t>
            </a:r>
            <a:r>
              <a:rPr lang="en-IE" dirty="0">
                <a:solidFill>
                  <a:srgbClr val="00B0F0"/>
                </a:solidFill>
              </a:rPr>
              <a:t>funding</a:t>
            </a:r>
            <a:r>
              <a:rPr lang="en-IE" b="0" dirty="0">
                <a:solidFill>
                  <a:srgbClr val="878685">
                    <a:lumMod val="50000"/>
                  </a:srgbClr>
                </a:solidFill>
                <a:latin typeface="Arial"/>
              </a:rPr>
              <a:t> </a:t>
            </a:r>
            <a:r>
              <a:rPr lang="en-IE" dirty="0">
                <a:solidFill>
                  <a:srgbClr val="00B0F0"/>
                </a:solidFill>
              </a:rPr>
              <a:t>model</a:t>
            </a:r>
            <a:r>
              <a:rPr lang="en-IE" b="0" dirty="0">
                <a:solidFill>
                  <a:srgbClr val="878685">
                    <a:lumMod val="50000"/>
                  </a:srgbClr>
                </a:solidFill>
                <a:latin typeface="Arial"/>
              </a:rPr>
              <a:t>, including up to 100% funding rate</a:t>
            </a:r>
          </a:p>
          <a:p>
            <a:pPr marL="342900" lvl="1" indent="-342900">
              <a:spcAft>
                <a:spcPts val="1200"/>
              </a:spcAft>
              <a:buClr>
                <a:srgbClr val="F8A907"/>
              </a:buClr>
              <a:buFont typeface="Wingdings" panose="05000000000000000000" pitchFamily="2" charset="2"/>
              <a:buChar char="§"/>
            </a:pPr>
            <a:r>
              <a:rPr lang="en-IE" b="0" dirty="0">
                <a:solidFill>
                  <a:srgbClr val="878685">
                    <a:lumMod val="50000"/>
                  </a:srgbClr>
                </a:solidFill>
                <a:latin typeface="Arial"/>
              </a:rPr>
              <a:t>Single set of </a:t>
            </a:r>
            <a:r>
              <a:rPr lang="en-IE" b="0" dirty="0" smtClean="0">
                <a:solidFill>
                  <a:srgbClr val="878685">
                    <a:lumMod val="50000"/>
                  </a:srgbClr>
                </a:solidFill>
                <a:latin typeface="Arial"/>
              </a:rPr>
              <a:t>rules</a:t>
            </a:r>
          </a:p>
          <a:p>
            <a:pPr marL="0" lvl="1" indent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F8A907"/>
              </a:buClr>
              <a:buNone/>
            </a:pPr>
            <a:r>
              <a:rPr lang="en-IE" kern="0" dirty="0">
                <a:solidFill>
                  <a:srgbClr val="0E4194"/>
                </a:solidFill>
              </a:rPr>
              <a:t>More impact </a:t>
            </a:r>
            <a:r>
              <a:rPr lang="en-IE" kern="0" dirty="0" smtClean="0">
                <a:solidFill>
                  <a:srgbClr val="0E4194"/>
                </a:solidFill>
              </a:rPr>
              <a:t>including through</a:t>
            </a:r>
            <a:r>
              <a:rPr lang="en-IE" kern="0" dirty="0">
                <a:solidFill>
                  <a:srgbClr val="0E4194"/>
                </a:solidFill>
              </a:rPr>
              <a:t>:</a:t>
            </a:r>
          </a:p>
          <a:p>
            <a:pPr marL="342900" lvl="1" indent="-342900">
              <a:spcAft>
                <a:spcPts val="1200"/>
              </a:spcAft>
              <a:buClr>
                <a:srgbClr val="F8A907"/>
              </a:buClr>
              <a:buFont typeface="Wingdings" panose="05000000000000000000" pitchFamily="2" charset="2"/>
              <a:buChar char="§"/>
            </a:pPr>
            <a:r>
              <a:rPr lang="en-IE" b="0" dirty="0" smtClean="0">
                <a:solidFill>
                  <a:srgbClr val="878685">
                    <a:lumMod val="50000"/>
                  </a:srgbClr>
                </a:solidFill>
                <a:latin typeface="Arial"/>
              </a:rPr>
              <a:t>Better </a:t>
            </a:r>
            <a:r>
              <a:rPr lang="en-IE" dirty="0">
                <a:solidFill>
                  <a:srgbClr val="00B0F0"/>
                </a:solidFill>
              </a:rPr>
              <a:t>dissemination</a:t>
            </a:r>
            <a:r>
              <a:rPr lang="en-IE" b="0" dirty="0" smtClean="0">
                <a:solidFill>
                  <a:srgbClr val="878685">
                    <a:lumMod val="50000"/>
                  </a:srgbClr>
                </a:solidFill>
                <a:latin typeface="Arial"/>
              </a:rPr>
              <a:t> </a:t>
            </a:r>
            <a:r>
              <a:rPr lang="en-IE" dirty="0">
                <a:solidFill>
                  <a:srgbClr val="00B0F0"/>
                </a:solidFill>
              </a:rPr>
              <a:t>and</a:t>
            </a:r>
            <a:r>
              <a:rPr lang="en-IE" b="0" dirty="0" smtClean="0">
                <a:solidFill>
                  <a:srgbClr val="878685">
                    <a:lumMod val="50000"/>
                  </a:srgbClr>
                </a:solidFill>
                <a:latin typeface="Arial"/>
              </a:rPr>
              <a:t> </a:t>
            </a:r>
            <a:r>
              <a:rPr lang="en-IE" dirty="0">
                <a:solidFill>
                  <a:srgbClr val="00B0F0"/>
                </a:solidFill>
              </a:rPr>
              <a:t>exploitation</a:t>
            </a:r>
            <a:r>
              <a:rPr lang="en-IE" b="0" dirty="0" smtClean="0">
                <a:solidFill>
                  <a:srgbClr val="878685">
                    <a:lumMod val="50000"/>
                  </a:srgbClr>
                </a:solidFill>
                <a:latin typeface="Arial"/>
              </a:rPr>
              <a:t> of research results</a:t>
            </a:r>
            <a:endParaRPr lang="en-GB" b="0" dirty="0">
              <a:solidFill>
                <a:srgbClr val="878685">
                  <a:lumMod val="50000"/>
                </a:srgbClr>
              </a:solidFill>
              <a:latin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11560" y="548679"/>
            <a:ext cx="8147248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IE" kern="0" dirty="0" smtClean="0">
                <a:solidFill>
                  <a:srgbClr val="0E4194"/>
                </a:solidFill>
              </a:rPr>
              <a:t>Simple </a:t>
            </a:r>
            <a:r>
              <a:rPr lang="en-IE" kern="0" dirty="0">
                <a:solidFill>
                  <a:srgbClr val="0E4194"/>
                </a:solidFill>
              </a:rPr>
              <a:t>and fit for purpose </a:t>
            </a:r>
            <a:r>
              <a:rPr lang="en-IE" kern="0" dirty="0" smtClean="0">
                <a:solidFill>
                  <a:srgbClr val="0E4194"/>
                </a:solidFill>
              </a:rPr>
              <a:t>rules</a:t>
            </a:r>
            <a:endParaRPr lang="en-GB" kern="0" dirty="0">
              <a:solidFill>
                <a:srgbClr val="0E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24" y="404664"/>
            <a:ext cx="9396536" cy="720081"/>
          </a:xfrm>
          <a:prstGeom prst="rect">
            <a:avLst/>
          </a:prstGeom>
        </p:spPr>
        <p:txBody>
          <a:bodyPr/>
          <a:lstStyle/>
          <a:p>
            <a:pPr marL="265113" indent="0"/>
            <a:r>
              <a:rPr lang="en-GB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Multi-annual strategic planning for implementation</a:t>
            </a:r>
            <a:endParaRPr lang="en-GB" b="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484784"/>
            <a:ext cx="8208912" cy="122413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tIns="72000"/>
          <a:lstStyle/>
          <a:p>
            <a:pPr>
              <a:buClr>
                <a:schemeClr val="tx1"/>
              </a:buClr>
            </a:pPr>
            <a:r>
              <a:rPr lang="en-GB" sz="2000" i="0" dirty="0" smtClean="0">
                <a:solidFill>
                  <a:srgbClr val="000000"/>
                </a:solidFill>
              </a:rPr>
              <a:t>Flexibility to align to political priorities; </a:t>
            </a:r>
          </a:p>
          <a:p>
            <a:pPr>
              <a:buClr>
                <a:schemeClr val="tx1"/>
              </a:buClr>
            </a:pPr>
            <a:r>
              <a:rPr lang="en-GB" sz="2000" i="0" dirty="0" smtClean="0">
                <a:solidFill>
                  <a:srgbClr val="000000"/>
                </a:solidFill>
              </a:rPr>
              <a:t>Inclusive and transparent process; </a:t>
            </a:r>
          </a:p>
          <a:p>
            <a:pPr>
              <a:buClr>
                <a:schemeClr val="tx1"/>
              </a:buClr>
            </a:pPr>
            <a:r>
              <a:rPr lang="en-GB" sz="2000" i="0" dirty="0" smtClean="0">
                <a:solidFill>
                  <a:srgbClr val="000000"/>
                </a:solidFill>
              </a:rPr>
              <a:t>Ensuring synergies </a:t>
            </a:r>
            <a:r>
              <a:rPr lang="en-GB" sz="2000" i="0" dirty="0">
                <a:solidFill>
                  <a:srgbClr val="000000"/>
                </a:solidFill>
              </a:rPr>
              <a:t>with other </a:t>
            </a:r>
            <a:r>
              <a:rPr lang="en-GB" sz="2000" i="0" dirty="0" smtClean="0">
                <a:solidFill>
                  <a:srgbClr val="000000"/>
                </a:solidFill>
              </a:rPr>
              <a:t>MFF Programmes. </a:t>
            </a:r>
            <a:endParaRPr lang="en-GB" sz="2000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11560" y="5229200"/>
            <a:ext cx="8208912" cy="668901"/>
          </a:xfrm>
          <a:custGeom>
            <a:avLst/>
            <a:gdLst>
              <a:gd name="connsiteX0" fmla="*/ 0 w 8208912"/>
              <a:gd name="connsiteY0" fmla="*/ 0 h 668901"/>
              <a:gd name="connsiteX1" fmla="*/ 8208912 w 8208912"/>
              <a:gd name="connsiteY1" fmla="*/ 0 h 668901"/>
              <a:gd name="connsiteX2" fmla="*/ 8208912 w 8208912"/>
              <a:gd name="connsiteY2" fmla="*/ 668901 h 668901"/>
              <a:gd name="connsiteX3" fmla="*/ 0 w 8208912"/>
              <a:gd name="connsiteY3" fmla="*/ 668901 h 668901"/>
              <a:gd name="connsiteX4" fmla="*/ 0 w 8208912"/>
              <a:gd name="connsiteY4" fmla="*/ 0 h 66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912" h="668901">
                <a:moveTo>
                  <a:pt x="0" y="0"/>
                </a:moveTo>
                <a:lnTo>
                  <a:pt x="8208912" y="0"/>
                </a:lnTo>
                <a:lnTo>
                  <a:pt x="8208912" y="668901"/>
                </a:lnTo>
                <a:lnTo>
                  <a:pt x="0" y="6689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r>
              <a:rPr lang="de-DE" sz="2000" dirty="0" err="1" smtClean="0">
                <a:solidFill>
                  <a:srgbClr val="F8A907"/>
                </a:solidFill>
              </a:rPr>
              <a:t>Horizon</a:t>
            </a:r>
            <a:r>
              <a:rPr lang="de-DE" sz="2000" dirty="0" smtClean="0">
                <a:solidFill>
                  <a:srgbClr val="F8A907"/>
                </a:solidFill>
              </a:rPr>
              <a:t> Europe Work Programmes </a:t>
            </a:r>
            <a:r>
              <a:rPr lang="de-DE" sz="2000" dirty="0" err="1" smtClean="0">
                <a:solidFill>
                  <a:srgbClr val="F8A907"/>
                </a:solidFill>
              </a:rPr>
              <a:t>with</a:t>
            </a:r>
            <a:r>
              <a:rPr lang="de-DE" sz="2000" dirty="0" smtClean="0">
                <a:solidFill>
                  <a:srgbClr val="F8A907"/>
                </a:solidFill>
              </a:rPr>
              <a:t> </a:t>
            </a:r>
            <a:r>
              <a:rPr lang="de-DE" sz="2000" dirty="0" err="1" smtClean="0">
                <a:solidFill>
                  <a:srgbClr val="F8A907"/>
                </a:solidFill>
              </a:rPr>
              <a:t>calls</a:t>
            </a:r>
            <a:r>
              <a:rPr lang="de-DE" sz="2000" dirty="0" smtClean="0">
                <a:solidFill>
                  <a:srgbClr val="F8A907"/>
                </a:solidFill>
              </a:rPr>
              <a:t> </a:t>
            </a:r>
            <a:r>
              <a:rPr lang="de-DE" sz="2000" dirty="0" err="1" smtClean="0">
                <a:solidFill>
                  <a:srgbClr val="F8A907"/>
                </a:solidFill>
              </a:rPr>
              <a:t>for</a:t>
            </a:r>
            <a:r>
              <a:rPr lang="de-DE" sz="2000" dirty="0" smtClean="0">
                <a:solidFill>
                  <a:srgbClr val="F8A907"/>
                </a:solidFill>
              </a:rPr>
              <a:t> </a:t>
            </a:r>
            <a:r>
              <a:rPr lang="de-DE" sz="2000" dirty="0" err="1" smtClean="0">
                <a:solidFill>
                  <a:srgbClr val="F8A907"/>
                </a:solidFill>
              </a:rPr>
              <a:t>proposal</a:t>
            </a:r>
            <a:endParaRPr lang="en-GB" sz="2000" dirty="0">
              <a:solidFill>
                <a:srgbClr val="F8A907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11560" y="2852936"/>
            <a:ext cx="8208912" cy="2520280"/>
          </a:xfrm>
          <a:custGeom>
            <a:avLst/>
            <a:gdLst>
              <a:gd name="connsiteX0" fmla="*/ 0 w 8208912"/>
              <a:gd name="connsiteY0" fmla="*/ 1029877 h 2940572"/>
              <a:gd name="connsiteX1" fmla="*/ 3736885 w 8208912"/>
              <a:gd name="connsiteY1" fmla="*/ 1029877 h 2940572"/>
              <a:gd name="connsiteX2" fmla="*/ 3736885 w 8208912"/>
              <a:gd name="connsiteY2" fmla="*/ 735143 h 2940572"/>
              <a:gd name="connsiteX3" fmla="*/ 3369313 w 8208912"/>
              <a:gd name="connsiteY3" fmla="*/ 735143 h 2940572"/>
              <a:gd name="connsiteX4" fmla="*/ 4104456 w 8208912"/>
              <a:gd name="connsiteY4" fmla="*/ 0 h 2940572"/>
              <a:gd name="connsiteX5" fmla="*/ 4839599 w 8208912"/>
              <a:gd name="connsiteY5" fmla="*/ 735143 h 2940572"/>
              <a:gd name="connsiteX6" fmla="*/ 4472028 w 8208912"/>
              <a:gd name="connsiteY6" fmla="*/ 735143 h 2940572"/>
              <a:gd name="connsiteX7" fmla="*/ 4472028 w 8208912"/>
              <a:gd name="connsiteY7" fmla="*/ 1029877 h 2940572"/>
              <a:gd name="connsiteX8" fmla="*/ 8208912 w 8208912"/>
              <a:gd name="connsiteY8" fmla="*/ 1029877 h 2940572"/>
              <a:gd name="connsiteX9" fmla="*/ 8208912 w 8208912"/>
              <a:gd name="connsiteY9" fmla="*/ 2940572 h 2940572"/>
              <a:gd name="connsiteX10" fmla="*/ 0 w 8208912"/>
              <a:gd name="connsiteY10" fmla="*/ 2940572 h 2940572"/>
              <a:gd name="connsiteX11" fmla="*/ 0 w 8208912"/>
              <a:gd name="connsiteY11" fmla="*/ 1029877 h 29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8912" h="2940572">
                <a:moveTo>
                  <a:pt x="8208912" y="1910695"/>
                </a:moveTo>
                <a:lnTo>
                  <a:pt x="4472027" y="1910695"/>
                </a:lnTo>
                <a:lnTo>
                  <a:pt x="4472027" y="2205429"/>
                </a:lnTo>
                <a:lnTo>
                  <a:pt x="4839599" y="2205429"/>
                </a:lnTo>
                <a:lnTo>
                  <a:pt x="4104456" y="2940571"/>
                </a:lnTo>
                <a:lnTo>
                  <a:pt x="3369313" y="2205429"/>
                </a:lnTo>
                <a:lnTo>
                  <a:pt x="3736884" y="2205429"/>
                </a:lnTo>
                <a:lnTo>
                  <a:pt x="3736884" y="1910695"/>
                </a:lnTo>
                <a:lnTo>
                  <a:pt x="0" y="1910695"/>
                </a:lnTo>
                <a:lnTo>
                  <a:pt x="0" y="1"/>
                </a:lnTo>
                <a:lnTo>
                  <a:pt x="8208912" y="1"/>
                </a:lnTo>
                <a:lnTo>
                  <a:pt x="8208912" y="1910695"/>
                </a:lnTo>
                <a:close/>
              </a:path>
            </a:pathLst>
          </a:custGeom>
          <a:solidFill>
            <a:srgbClr val="009FB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20914"/>
              <a:satOff val="-4180"/>
              <a:lumOff val="-233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144000" rIns="142240" bIns="2050673" numCol="1" spcCol="1270" anchor="t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ts val="300"/>
              </a:spcAft>
            </a:pPr>
            <a:r>
              <a:rPr lang="de-DE" sz="2000" dirty="0" err="1">
                <a:solidFill>
                  <a:srgbClr val="F8A907"/>
                </a:solidFill>
              </a:rPr>
              <a:t>Multiannual</a:t>
            </a:r>
            <a:r>
              <a:rPr lang="de-DE" sz="2000" dirty="0">
                <a:solidFill>
                  <a:srgbClr val="F8A907"/>
                </a:solidFill>
              </a:rPr>
              <a:t> Strategic R&amp;I Plan</a:t>
            </a:r>
            <a:endParaRPr lang="de-DE" sz="2000" dirty="0">
              <a:solidFill>
                <a:srgbClr val="FFFFFF"/>
              </a:solidFill>
            </a:endParaRPr>
          </a:p>
          <a:p>
            <a:pPr algn="ctr" defTabSz="889000">
              <a:lnSpc>
                <a:spcPct val="90000"/>
              </a:lnSpc>
              <a:spcAft>
                <a:spcPts val="0"/>
              </a:spcAft>
            </a:pPr>
            <a:r>
              <a:rPr lang="de-DE" sz="1800" dirty="0" err="1" smtClean="0">
                <a:solidFill>
                  <a:srgbClr val="FFFFFF"/>
                </a:solidFill>
              </a:rPr>
              <a:t>Multiannual</a:t>
            </a:r>
            <a:r>
              <a:rPr lang="de-DE" sz="1800" dirty="0" smtClean="0">
                <a:solidFill>
                  <a:srgbClr val="FFFFFF"/>
                </a:solidFill>
              </a:rPr>
              <a:t> </a:t>
            </a:r>
            <a:r>
              <a:rPr lang="de-DE" sz="1800" dirty="0" err="1">
                <a:solidFill>
                  <a:srgbClr val="FFFFFF"/>
                </a:solidFill>
              </a:rPr>
              <a:t>orientations</a:t>
            </a:r>
            <a:r>
              <a:rPr lang="de-DE" sz="1800" dirty="0">
                <a:solidFill>
                  <a:srgbClr val="FFFFFF"/>
                </a:solidFill>
              </a:rPr>
              <a:t> </a:t>
            </a:r>
            <a:r>
              <a:rPr lang="de-DE" sz="1800" dirty="0" err="1">
                <a:solidFill>
                  <a:srgbClr val="FFFFFF"/>
                </a:solidFill>
              </a:rPr>
              <a:t>and</a:t>
            </a:r>
            <a:r>
              <a:rPr lang="de-DE" sz="1800" dirty="0">
                <a:solidFill>
                  <a:srgbClr val="FFFFFF"/>
                </a:solidFill>
              </a:rPr>
              <a:t> </a:t>
            </a:r>
            <a:r>
              <a:rPr lang="de-DE" sz="1800" dirty="0" err="1">
                <a:solidFill>
                  <a:srgbClr val="FFFFFF"/>
                </a:solidFill>
              </a:rPr>
              <a:t>priorities</a:t>
            </a:r>
            <a:r>
              <a:rPr lang="de-DE" sz="1800" dirty="0">
                <a:solidFill>
                  <a:srgbClr val="FFFFFF"/>
                </a:solidFill>
              </a:rPr>
              <a:t> </a:t>
            </a:r>
            <a:endParaRPr lang="de-DE" sz="1800" dirty="0" smtClean="0">
              <a:solidFill>
                <a:srgbClr val="FFFFFF"/>
              </a:solidFill>
            </a:endParaRPr>
          </a:p>
          <a:p>
            <a:pPr algn="ctr" defTabSz="889000">
              <a:lnSpc>
                <a:spcPct val="90000"/>
              </a:lnSpc>
              <a:spcAft>
                <a:spcPts val="0"/>
              </a:spcAft>
            </a:pPr>
            <a:r>
              <a:rPr lang="de-DE" sz="1800" dirty="0" smtClean="0">
                <a:solidFill>
                  <a:srgbClr val="FFFFFF"/>
                </a:solidFill>
              </a:rPr>
              <a:t>* </a:t>
            </a:r>
            <a:r>
              <a:rPr lang="de-DE" sz="1800" dirty="0">
                <a:solidFill>
                  <a:srgbClr val="FFFFFF"/>
                </a:solidFill>
              </a:rPr>
              <a:t>Areas </a:t>
            </a:r>
            <a:r>
              <a:rPr lang="de-DE" sz="1800" dirty="0" err="1">
                <a:solidFill>
                  <a:srgbClr val="FFFFFF"/>
                </a:solidFill>
              </a:rPr>
              <a:t>for</a:t>
            </a:r>
            <a:r>
              <a:rPr lang="de-DE" sz="1800" dirty="0">
                <a:solidFill>
                  <a:srgbClr val="FFFFFF"/>
                </a:solidFill>
              </a:rPr>
              <a:t> </a:t>
            </a:r>
            <a:r>
              <a:rPr lang="de-DE" sz="1800" dirty="0" err="1">
                <a:solidFill>
                  <a:srgbClr val="FFFFFF"/>
                </a:solidFill>
              </a:rPr>
              <a:t>partnerships</a:t>
            </a:r>
            <a:r>
              <a:rPr lang="de-DE" sz="1800" dirty="0">
                <a:solidFill>
                  <a:srgbClr val="FFFFFF"/>
                </a:solidFill>
              </a:rPr>
              <a:t> </a:t>
            </a:r>
            <a:r>
              <a:rPr lang="de-DE" sz="1800" dirty="0" err="1">
                <a:solidFill>
                  <a:srgbClr val="FFFFFF"/>
                </a:solidFill>
              </a:rPr>
              <a:t>and</a:t>
            </a:r>
            <a:r>
              <a:rPr lang="de-DE" sz="1800" dirty="0">
                <a:solidFill>
                  <a:srgbClr val="FFFFFF"/>
                </a:solidFill>
              </a:rPr>
              <a:t> </a:t>
            </a:r>
            <a:r>
              <a:rPr lang="de-DE" sz="1800" dirty="0" err="1">
                <a:solidFill>
                  <a:srgbClr val="FFFFFF"/>
                </a:solidFill>
              </a:rPr>
              <a:t>missions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72144" y="3861048"/>
            <a:ext cx="3971864" cy="576064"/>
          </a:xfrm>
          <a:custGeom>
            <a:avLst/>
            <a:gdLst>
              <a:gd name="connsiteX0" fmla="*/ 0 w 4103049"/>
              <a:gd name="connsiteY0" fmla="*/ 0 h 690634"/>
              <a:gd name="connsiteX1" fmla="*/ 4103049 w 4103049"/>
              <a:gd name="connsiteY1" fmla="*/ 0 h 690634"/>
              <a:gd name="connsiteX2" fmla="*/ 4103049 w 4103049"/>
              <a:gd name="connsiteY2" fmla="*/ 690634 h 690634"/>
              <a:gd name="connsiteX3" fmla="*/ 0 w 4103049"/>
              <a:gd name="connsiteY3" fmla="*/ 690634 h 690634"/>
              <a:gd name="connsiteX4" fmla="*/ 0 w 4103049"/>
              <a:gd name="connsiteY4" fmla="*/ 0 h 69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049" h="690634">
                <a:moveTo>
                  <a:pt x="0" y="0"/>
                </a:moveTo>
                <a:lnTo>
                  <a:pt x="4103049" y="0"/>
                </a:lnTo>
                <a:lnTo>
                  <a:pt x="4103049" y="690634"/>
                </a:lnTo>
                <a:lnTo>
                  <a:pt x="0" y="69063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24130" rIns="135128" bIns="2413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</a:pPr>
            <a:r>
              <a:rPr lang="en-GB" sz="1800" b="0" dirty="0">
                <a:solidFill>
                  <a:srgbClr val="0E4194"/>
                </a:solidFill>
              </a:rPr>
              <a:t>Strategic discussions with Member States and </a:t>
            </a:r>
            <a:r>
              <a:rPr lang="en-GB" sz="1800" b="0" dirty="0" smtClean="0">
                <a:solidFill>
                  <a:srgbClr val="0E4194"/>
                </a:solidFill>
              </a:rPr>
              <a:t>European </a:t>
            </a:r>
            <a:r>
              <a:rPr lang="en-GB" sz="1800" b="0" dirty="0">
                <a:solidFill>
                  <a:srgbClr val="0E4194"/>
                </a:solidFill>
              </a:rPr>
              <a:t>Parliament</a:t>
            </a:r>
          </a:p>
        </p:txBody>
      </p:sp>
      <p:sp>
        <p:nvSpPr>
          <p:cNvPr id="9" name="Freeform 8"/>
          <p:cNvSpPr/>
          <p:nvPr/>
        </p:nvSpPr>
        <p:spPr>
          <a:xfrm>
            <a:off x="4704592" y="3848351"/>
            <a:ext cx="4048170" cy="588761"/>
          </a:xfrm>
          <a:custGeom>
            <a:avLst/>
            <a:gdLst>
              <a:gd name="connsiteX0" fmla="*/ 0 w 4101858"/>
              <a:gd name="connsiteY0" fmla="*/ 0 h 705345"/>
              <a:gd name="connsiteX1" fmla="*/ 4101858 w 4101858"/>
              <a:gd name="connsiteY1" fmla="*/ 0 h 705345"/>
              <a:gd name="connsiteX2" fmla="*/ 4101858 w 4101858"/>
              <a:gd name="connsiteY2" fmla="*/ 705345 h 705345"/>
              <a:gd name="connsiteX3" fmla="*/ 0 w 4101858"/>
              <a:gd name="connsiteY3" fmla="*/ 705345 h 705345"/>
              <a:gd name="connsiteX4" fmla="*/ 0 w 4101858"/>
              <a:gd name="connsiteY4" fmla="*/ 0 h 7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1858" h="705345">
                <a:moveTo>
                  <a:pt x="0" y="0"/>
                </a:moveTo>
                <a:lnTo>
                  <a:pt x="4101858" y="0"/>
                </a:lnTo>
                <a:lnTo>
                  <a:pt x="4101858" y="705345"/>
                </a:lnTo>
                <a:lnTo>
                  <a:pt x="0" y="70534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135540"/>
              <a:satOff val="-59703"/>
              <a:lumOff val="-5850"/>
              <a:alphaOff val="0"/>
            </a:schemeClr>
          </a:fillRef>
          <a:effectRef idx="0">
            <a:schemeClr val="accent5">
              <a:tint val="40000"/>
              <a:alpha val="90000"/>
              <a:hueOff val="-135540"/>
              <a:satOff val="-59703"/>
              <a:lumOff val="-585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24130" rIns="135128" bIns="2413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</a:pPr>
            <a:r>
              <a:rPr lang="en-GB" sz="1800" b="0" dirty="0">
                <a:solidFill>
                  <a:srgbClr val="0E4194"/>
                </a:solidFill>
              </a:rPr>
              <a:t>Consultation with stakeholders</a:t>
            </a:r>
          </a:p>
        </p:txBody>
      </p:sp>
    </p:spTree>
    <p:extLst>
      <p:ext uri="{BB962C8B-B14F-4D97-AF65-F5344CB8AC3E}">
        <p14:creationId xmlns:p14="http://schemas.microsoft.com/office/powerpoint/2010/main" val="16005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F8A907"/>
      </a:dk1>
      <a:lt1>
        <a:srgbClr val="FFFFFF"/>
      </a:lt1>
      <a:dk2>
        <a:srgbClr val="F8A907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3828</TotalTime>
  <Words>554</Words>
  <Application>Microsoft Office PowerPoint</Application>
  <PresentationFormat>On-screen Show (4:3)</PresentationFormat>
  <Paragraphs>117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EC Square Sans Pro Light</vt:lpstr>
      <vt:lpstr>Verdana</vt:lpstr>
      <vt:lpstr>Wingdings</vt:lpstr>
      <vt:lpstr>Blank</vt:lpstr>
      <vt:lpstr>PowerPoint Presentation</vt:lpstr>
      <vt:lpstr>Horizon Europe </vt:lpstr>
      <vt:lpstr>Added value through Horizon Europe: </vt:lpstr>
      <vt:lpstr>We need a new level ambition and a renewed R&amp;I agenda to be in pole position </vt:lpstr>
      <vt:lpstr>PowerPoint Presentation</vt:lpstr>
      <vt:lpstr>Budget of Horizon Europe: € 100 billion*</vt:lpstr>
      <vt:lpstr>Lessons Learned       Key Novelties from Horizon 2020 Interim Evaluation         in Horizon Europe</vt:lpstr>
      <vt:lpstr>PowerPoint Presentation</vt:lpstr>
      <vt:lpstr>Multi-annual strategic planning for implementation</vt:lpstr>
      <vt:lpstr>Next steps 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(COMM-EXT)</dc:creator>
  <cp:lastModifiedBy>LARSSON Jessica (RTD)</cp:lastModifiedBy>
  <cp:revision>255</cp:revision>
  <cp:lastPrinted>2018-06-06T17:16:55Z</cp:lastPrinted>
  <dcterms:created xsi:type="dcterms:W3CDTF">2018-03-19T13:44:15Z</dcterms:created>
  <dcterms:modified xsi:type="dcterms:W3CDTF">2018-06-06T17:27:43Z</dcterms:modified>
</cp:coreProperties>
</file>